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7"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125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54DAA4-9BB5-4CE4-8FFC-04452BB2F39A}" type="datetimeFigureOut">
              <a:rPr lang="en-US" smtClean="0"/>
              <a:t>3/6/2013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B27B5D-32A1-4770-BCC9-F56204EB521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EB2094-8FAE-4CDC-9C06-E1CA52D6162B}" type="slidenum">
              <a:rPr lang="en-US" smtClean="0"/>
              <a:pPr/>
              <a:t>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EB2094-8FAE-4CDC-9C06-E1CA52D6162B}" type="slidenum">
              <a:rPr lang="en-US" smtClean="0"/>
              <a:pPr/>
              <a:t>32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CAF801-3C8D-48CE-9EC4-47373EF02DB8}" type="datetimeFigureOut">
              <a:rPr lang="en-US" smtClean="0"/>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E10C9-FFAD-4557-87CA-B99C6E5AA54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CAF801-3C8D-48CE-9EC4-47373EF02DB8}" type="datetimeFigureOut">
              <a:rPr lang="en-US" smtClean="0"/>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E10C9-FFAD-4557-87CA-B99C6E5AA54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CAF801-3C8D-48CE-9EC4-47373EF02DB8}" type="datetimeFigureOut">
              <a:rPr lang="en-US" smtClean="0"/>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E10C9-FFAD-4557-87CA-B99C6E5AA54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CMS title2">
    <p:bg>
      <p:bgPr>
        <a:solidFill>
          <a:schemeClr val="bg1"/>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rotWithShape="1">
          <a:blip r:embed="rId2" cstate="screen">
            <a:extLst>
              <a:ext uri="{28A0092B-C50C-407E-A947-70E740481C1C}">
                <a14:useLocalDpi xmlns:a14="http://schemas.microsoft.com/office/drawing/2010/main" xmlns=""/>
              </a:ext>
            </a:extLst>
          </a:blip>
          <a:srcRect/>
          <a:stretch/>
        </p:blipFill>
        <p:spPr bwMode="auto">
          <a:xfrm>
            <a:off x="0" y="2438400"/>
            <a:ext cx="4639734" cy="4419600"/>
          </a:xfrm>
          <a:prstGeom prst="rect">
            <a:avLst/>
          </a:prstGeom>
          <a:noFill/>
          <a:ln w="9525">
            <a:noFill/>
            <a:miter lim="800000"/>
            <a:headEnd/>
            <a:tailEnd/>
          </a:ln>
          <a:effectLst/>
        </p:spPr>
      </p:pic>
      <p:sp>
        <p:nvSpPr>
          <p:cNvPr id="13" name="TextBox 12"/>
          <p:cNvSpPr txBox="1"/>
          <p:nvPr/>
        </p:nvSpPr>
        <p:spPr>
          <a:xfrm>
            <a:off x="-1668146" y="4928188"/>
            <a:ext cx="184666" cy="369332"/>
          </a:xfrm>
          <a:prstGeom prst="rect">
            <a:avLst/>
          </a:prstGeom>
          <a:noFill/>
        </p:spPr>
        <p:txBody>
          <a:bodyPr wrap="none" rtlCol="0">
            <a:spAutoFit/>
          </a:bodyPr>
          <a:lstStyle/>
          <a:p>
            <a:endParaRPr lang="en-US" dirty="0">
              <a:solidFill>
                <a:prstClr val="black"/>
              </a:solidFill>
            </a:endParaRPr>
          </a:p>
        </p:txBody>
      </p:sp>
      <p:sp>
        <p:nvSpPr>
          <p:cNvPr id="12" name="Title 7"/>
          <p:cNvSpPr>
            <a:spLocks noGrp="1"/>
          </p:cNvSpPr>
          <p:nvPr>
            <p:ph type="title"/>
          </p:nvPr>
        </p:nvSpPr>
        <p:spPr>
          <a:xfrm>
            <a:off x="0" y="1371600"/>
            <a:ext cx="9144000" cy="1066800"/>
          </a:xfrm>
        </p:spPr>
        <p:txBody>
          <a:bodyPr/>
          <a:lstStyle/>
          <a:p>
            <a:r>
              <a:rPr lang="en-US" smtClean="0"/>
              <a:t>Click to edit Master title style</a:t>
            </a:r>
            <a:endParaRPr lang="en-US" dirty="0"/>
          </a:p>
        </p:txBody>
      </p:sp>
      <p:sp>
        <p:nvSpPr>
          <p:cNvPr id="7" name="Text Placeholder 2"/>
          <p:cNvSpPr>
            <a:spLocks noGrp="1"/>
          </p:cNvSpPr>
          <p:nvPr>
            <p:ph type="body" sz="quarter" idx="10" hasCustomPrompt="1"/>
          </p:nvPr>
        </p:nvSpPr>
        <p:spPr>
          <a:xfrm>
            <a:off x="4953000" y="3048000"/>
            <a:ext cx="3276600" cy="914400"/>
          </a:xfrm>
        </p:spPr>
        <p:txBody>
          <a:bodyPr>
            <a:normAutofit/>
          </a:bodyPr>
          <a:lstStyle>
            <a:lvl1pPr marL="0" indent="0" algn="l">
              <a:buNone/>
              <a:defRPr sz="2400" b="1" i="1">
                <a:solidFill>
                  <a:srgbClr val="084A9C"/>
                </a:solidFill>
              </a:defRPr>
            </a:lvl1pPr>
          </a:lstStyle>
          <a:p>
            <a:pPr algn="l"/>
            <a:r>
              <a:rPr lang="en-US" sz="2400" b="1" i="1" dirty="0" smtClean="0">
                <a:solidFill>
                  <a:srgbClr val="084A9C"/>
                </a:solidFill>
              </a:rPr>
              <a:t>Subtitle</a:t>
            </a:r>
          </a:p>
          <a:p>
            <a:pPr algn="l"/>
            <a:endParaRPr lang="en-US" sz="2800" b="0" i="1" dirty="0" smtClean="0">
              <a:solidFill>
                <a:srgbClr val="084A9C"/>
              </a:solidFill>
            </a:endParaRPr>
          </a:p>
        </p:txBody>
      </p:sp>
      <p:sp>
        <p:nvSpPr>
          <p:cNvPr id="9" name="Text Placeholder 2"/>
          <p:cNvSpPr>
            <a:spLocks noGrp="1"/>
          </p:cNvSpPr>
          <p:nvPr>
            <p:ph type="body" sz="quarter" idx="11" hasCustomPrompt="1"/>
          </p:nvPr>
        </p:nvSpPr>
        <p:spPr>
          <a:xfrm>
            <a:off x="4953000" y="4191000"/>
            <a:ext cx="3276600" cy="83820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400" b="1" i="1">
                <a:solidFill>
                  <a:srgbClr val="084A9C"/>
                </a:solidFill>
              </a:defRPr>
            </a:lvl1pPr>
          </a:lstStyle>
          <a:p>
            <a:pPr algn="l"/>
            <a:r>
              <a:rPr lang="en-US" sz="2400" b="0" i="1" dirty="0" smtClean="0">
                <a:solidFill>
                  <a:srgbClr val="084A9C"/>
                </a:solidFill>
              </a:rPr>
              <a:t>Presenter/Date</a:t>
            </a:r>
            <a:endParaRPr lang="en-US" sz="2800" b="0" i="1" dirty="0" smtClean="0">
              <a:solidFill>
                <a:srgbClr val="084A9C"/>
              </a:solidFill>
            </a:endParaRPr>
          </a:p>
          <a:p>
            <a:pPr algn="l"/>
            <a:endParaRPr lang="en-US" sz="2800" b="0" i="1" dirty="0" smtClean="0">
              <a:solidFill>
                <a:srgbClr val="084A9C"/>
              </a:solidFill>
            </a:endParaRPr>
          </a:p>
        </p:txBody>
      </p:sp>
      <p:pic>
        <p:nvPicPr>
          <p:cNvPr id="11" name="Picture 10"/>
          <p:cNvPicPr>
            <a:picLocks noChangeAspect="1"/>
          </p:cNvPicPr>
          <p:nvPr/>
        </p:nvPicPr>
        <p:blipFill>
          <a:blip r:embed="rId3" cstate="screen">
            <a:extLst>
              <a:ext uri="{28A0092B-C50C-407E-A947-70E740481C1C}">
                <a14:useLocalDpi xmlns:a14="http://schemas.microsoft.com/office/drawing/2010/main" xmlns=""/>
              </a:ext>
            </a:extLst>
          </a:blip>
          <a:stretch>
            <a:fillRect/>
          </a:stretch>
        </p:blipFill>
        <p:spPr>
          <a:xfrm>
            <a:off x="197595" y="228600"/>
            <a:ext cx="2652325" cy="914400"/>
          </a:xfrm>
          <a:prstGeom prst="rect">
            <a:avLst/>
          </a:prstGeom>
        </p:spPr>
      </p:pic>
      <p:sp>
        <p:nvSpPr>
          <p:cNvPr id="14" name="TextBox 13"/>
          <p:cNvSpPr txBox="1"/>
          <p:nvPr/>
        </p:nvSpPr>
        <p:spPr>
          <a:xfrm>
            <a:off x="-1668146" y="4928188"/>
            <a:ext cx="184666" cy="369332"/>
          </a:xfrm>
          <a:prstGeom prst="rect">
            <a:avLst/>
          </a:prstGeom>
          <a:noFill/>
        </p:spPr>
        <p:txBody>
          <a:bodyPr wrap="none" rtlCol="0">
            <a:spAutoFit/>
          </a:bodyPr>
          <a:lstStyle/>
          <a:p>
            <a:endParaRPr lang="en-US" dirty="0">
              <a:solidFill>
                <a:prstClr val="black"/>
              </a:solidFill>
            </a:endParaRPr>
          </a:p>
        </p:txBody>
      </p:sp>
      <p:pic>
        <p:nvPicPr>
          <p:cNvPr id="15" name="Picture 14"/>
          <p:cNvPicPr>
            <a:picLocks noChangeAspect="1"/>
          </p:cNvPicPr>
          <p:nvPr/>
        </p:nvPicPr>
        <p:blipFill>
          <a:blip r:embed="rId3" cstate="screen">
            <a:extLst>
              <a:ext uri="{28A0092B-C50C-407E-A947-70E740481C1C}">
                <a14:useLocalDpi xmlns:a14="http://schemas.microsoft.com/office/drawing/2010/main" xmlns=""/>
              </a:ext>
            </a:extLst>
          </a:blip>
          <a:stretch>
            <a:fillRect/>
          </a:stretch>
        </p:blipFill>
        <p:spPr>
          <a:xfrm>
            <a:off x="197595" y="228600"/>
            <a:ext cx="2652325" cy="914400"/>
          </a:xfrm>
          <a:prstGeom prst="rect">
            <a:avLst/>
          </a:prstGeom>
        </p:spPr>
      </p:pic>
    </p:spTree>
    <p:extLst>
      <p:ext uri="{BB962C8B-B14F-4D97-AF65-F5344CB8AC3E}">
        <p14:creationId xmlns:p14="http://schemas.microsoft.com/office/powerpoint/2010/main" xmlns="" val="83329747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CMS content2">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828800"/>
            <a:ext cx="8229600" cy="4297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Placeholder 8"/>
          <p:cNvSpPr>
            <a:spLocks noGrp="1"/>
          </p:cNvSpPr>
          <p:nvPr>
            <p:ph type="title"/>
          </p:nvPr>
        </p:nvSpPr>
        <p:spPr>
          <a:xfrm>
            <a:off x="0" y="0"/>
            <a:ext cx="9144000" cy="1447800"/>
          </a:xfrm>
          <a:prstGeom prst="rect">
            <a:avLst/>
          </a:prstGeom>
          <a:solidFill>
            <a:srgbClr val="FFD004"/>
          </a:solidFill>
          <a:effectLst>
            <a:outerShdw dist="76200" dir="5640000" algn="tl" rotWithShape="0">
              <a:srgbClr val="084A9C"/>
            </a:outerShdw>
          </a:effectLst>
        </p:spPr>
        <p:txBody>
          <a:bodyPr vert="horz" lIns="91440" tIns="45720" rIns="91440" bIns="45720" rtlCol="0" anchor="ctr">
            <a:noAutofit/>
          </a:bodyPr>
          <a:lstStyle/>
          <a:p>
            <a:r>
              <a:rPr lang="en-US" smtClean="0"/>
              <a:t>Click to edit Master title style</a:t>
            </a:r>
            <a:endParaRPr lang="en-US" dirty="0"/>
          </a:p>
        </p:txBody>
      </p:sp>
    </p:spTree>
    <p:extLst>
      <p:ext uri="{BB962C8B-B14F-4D97-AF65-F5344CB8AC3E}">
        <p14:creationId xmlns:p14="http://schemas.microsoft.com/office/powerpoint/2010/main" xmlns="" val="1869709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CMS title3">
    <p:bg>
      <p:bgPr>
        <a:solidFill>
          <a:schemeClr val="bg1"/>
        </a:solidFill>
        <a:effectLst/>
      </p:bgPr>
    </p:bg>
    <p:spTree>
      <p:nvGrpSpPr>
        <p:cNvPr id="1" name=""/>
        <p:cNvGrpSpPr/>
        <p:nvPr/>
      </p:nvGrpSpPr>
      <p:grpSpPr>
        <a:xfrm>
          <a:off x="0" y="0"/>
          <a:ext cx="0" cy="0"/>
          <a:chOff x="0" y="0"/>
          <a:chExt cx="0" cy="0"/>
        </a:xfrm>
      </p:grpSpPr>
      <p:pic>
        <p:nvPicPr>
          <p:cNvPr id="7" name="Picture 6" descr="tech.jpg"/>
          <p:cNvPicPr>
            <a:picLocks noChangeAspect="1"/>
          </p:cNvPicPr>
          <p:nvPr/>
        </p:nvPicPr>
        <p:blipFill rotWithShape="1">
          <a:blip r:embed="rId2" cstate="screen">
            <a:extLst>
              <a:ext uri="{28A0092B-C50C-407E-A947-70E740481C1C}">
                <a14:useLocalDpi xmlns:a14="http://schemas.microsoft.com/office/drawing/2010/main" xmlns=""/>
              </a:ext>
            </a:extLst>
          </a:blip>
          <a:srcRect l="-30564" t="-2980"/>
          <a:stretch/>
        </p:blipFill>
        <p:spPr>
          <a:xfrm>
            <a:off x="-1600200" y="2380065"/>
            <a:ext cx="6807107" cy="4477935"/>
          </a:xfrm>
          <a:prstGeom prst="rect">
            <a:avLst/>
          </a:prstGeom>
          <a:effectLst/>
        </p:spPr>
      </p:pic>
      <p:sp>
        <p:nvSpPr>
          <p:cNvPr id="13" name="TextBox 12"/>
          <p:cNvSpPr txBox="1"/>
          <p:nvPr/>
        </p:nvSpPr>
        <p:spPr>
          <a:xfrm>
            <a:off x="-1668146" y="4928188"/>
            <a:ext cx="184666" cy="369332"/>
          </a:xfrm>
          <a:prstGeom prst="rect">
            <a:avLst/>
          </a:prstGeom>
          <a:noFill/>
        </p:spPr>
        <p:txBody>
          <a:bodyPr wrap="none" rtlCol="0">
            <a:spAutoFit/>
          </a:bodyPr>
          <a:lstStyle/>
          <a:p>
            <a:endParaRPr lang="en-US" dirty="0">
              <a:solidFill>
                <a:prstClr val="black"/>
              </a:solidFill>
            </a:endParaRPr>
          </a:p>
        </p:txBody>
      </p:sp>
      <p:sp>
        <p:nvSpPr>
          <p:cNvPr id="12" name="Title 7"/>
          <p:cNvSpPr>
            <a:spLocks noGrp="1"/>
          </p:cNvSpPr>
          <p:nvPr>
            <p:ph type="title"/>
          </p:nvPr>
        </p:nvSpPr>
        <p:spPr>
          <a:xfrm>
            <a:off x="0" y="1371600"/>
            <a:ext cx="9144000" cy="1066800"/>
          </a:xfrm>
        </p:spPr>
        <p:txBody>
          <a:bodyPr/>
          <a:lstStyle/>
          <a:p>
            <a:r>
              <a:rPr lang="en-US" smtClean="0"/>
              <a:t>Click to edit Master title style</a:t>
            </a:r>
            <a:endParaRPr lang="en-US" dirty="0"/>
          </a:p>
        </p:txBody>
      </p:sp>
      <p:sp>
        <p:nvSpPr>
          <p:cNvPr id="8" name="Text Placeholder 2"/>
          <p:cNvSpPr>
            <a:spLocks noGrp="1"/>
          </p:cNvSpPr>
          <p:nvPr>
            <p:ph type="body" sz="quarter" idx="10" hasCustomPrompt="1"/>
          </p:nvPr>
        </p:nvSpPr>
        <p:spPr>
          <a:xfrm>
            <a:off x="5410200" y="3048000"/>
            <a:ext cx="3276600" cy="914400"/>
          </a:xfrm>
        </p:spPr>
        <p:txBody>
          <a:bodyPr>
            <a:normAutofit/>
          </a:bodyPr>
          <a:lstStyle>
            <a:lvl1pPr marL="0" indent="0" algn="l">
              <a:buNone/>
              <a:defRPr sz="2400" b="1" i="1">
                <a:solidFill>
                  <a:srgbClr val="084A9C"/>
                </a:solidFill>
              </a:defRPr>
            </a:lvl1pPr>
          </a:lstStyle>
          <a:p>
            <a:pPr algn="l"/>
            <a:r>
              <a:rPr lang="en-US" sz="2400" b="1" i="1" dirty="0" smtClean="0">
                <a:solidFill>
                  <a:srgbClr val="084A9C"/>
                </a:solidFill>
              </a:rPr>
              <a:t>Subtitle</a:t>
            </a:r>
          </a:p>
          <a:p>
            <a:pPr algn="l"/>
            <a:endParaRPr lang="en-US" sz="2800" b="0" i="1" dirty="0" smtClean="0">
              <a:solidFill>
                <a:srgbClr val="084A9C"/>
              </a:solidFill>
            </a:endParaRPr>
          </a:p>
        </p:txBody>
      </p:sp>
      <p:sp>
        <p:nvSpPr>
          <p:cNvPr id="9" name="Text Placeholder 2"/>
          <p:cNvSpPr>
            <a:spLocks noGrp="1"/>
          </p:cNvSpPr>
          <p:nvPr>
            <p:ph type="body" sz="quarter" idx="11" hasCustomPrompt="1"/>
          </p:nvPr>
        </p:nvSpPr>
        <p:spPr>
          <a:xfrm>
            <a:off x="5410200" y="4191000"/>
            <a:ext cx="3276600" cy="838200"/>
          </a:xfrm>
        </p:spPr>
        <p:txBody>
          <a:bodyPr>
            <a:normAutofit/>
          </a:bodyPr>
          <a:lstStyle>
            <a:lvl1pPr marL="0" indent="0" algn="l">
              <a:buNone/>
              <a:defRPr sz="2400" b="1" i="1">
                <a:solidFill>
                  <a:srgbClr val="084A9C"/>
                </a:solidFill>
              </a:defRPr>
            </a:lvl1pPr>
          </a:lstStyle>
          <a:p>
            <a:pPr algn="l"/>
            <a:r>
              <a:rPr lang="en-US" sz="2400" b="0" i="1" dirty="0" smtClean="0">
                <a:solidFill>
                  <a:srgbClr val="084A9C"/>
                </a:solidFill>
              </a:rPr>
              <a:t>Presenter/Date</a:t>
            </a:r>
            <a:endParaRPr lang="en-US" sz="2800" b="0" i="1" dirty="0" smtClean="0">
              <a:solidFill>
                <a:srgbClr val="084A9C"/>
              </a:solidFill>
            </a:endParaRPr>
          </a:p>
        </p:txBody>
      </p:sp>
      <p:pic>
        <p:nvPicPr>
          <p:cNvPr id="11" name="Picture 10"/>
          <p:cNvPicPr>
            <a:picLocks noChangeAspect="1"/>
          </p:cNvPicPr>
          <p:nvPr/>
        </p:nvPicPr>
        <p:blipFill>
          <a:blip r:embed="rId3" cstate="screen">
            <a:extLst>
              <a:ext uri="{28A0092B-C50C-407E-A947-70E740481C1C}">
                <a14:useLocalDpi xmlns:a14="http://schemas.microsoft.com/office/drawing/2010/main" xmlns=""/>
              </a:ext>
            </a:extLst>
          </a:blip>
          <a:stretch>
            <a:fillRect/>
          </a:stretch>
        </p:blipFill>
        <p:spPr>
          <a:xfrm>
            <a:off x="197595" y="228600"/>
            <a:ext cx="2652325" cy="914400"/>
          </a:xfrm>
          <a:prstGeom prst="rect">
            <a:avLst/>
          </a:prstGeom>
        </p:spPr>
      </p:pic>
      <p:sp>
        <p:nvSpPr>
          <p:cNvPr id="14" name="TextBox 13"/>
          <p:cNvSpPr txBox="1"/>
          <p:nvPr/>
        </p:nvSpPr>
        <p:spPr>
          <a:xfrm>
            <a:off x="-1668146" y="4928188"/>
            <a:ext cx="184666" cy="369332"/>
          </a:xfrm>
          <a:prstGeom prst="rect">
            <a:avLst/>
          </a:prstGeom>
          <a:noFill/>
        </p:spPr>
        <p:txBody>
          <a:bodyPr wrap="none" rtlCol="0">
            <a:spAutoFit/>
          </a:bodyPr>
          <a:lstStyle/>
          <a:p>
            <a:endParaRPr lang="en-US" dirty="0">
              <a:solidFill>
                <a:prstClr val="black"/>
              </a:solidFill>
            </a:endParaRPr>
          </a:p>
        </p:txBody>
      </p:sp>
      <p:pic>
        <p:nvPicPr>
          <p:cNvPr id="15" name="Picture 14"/>
          <p:cNvPicPr>
            <a:picLocks noChangeAspect="1"/>
          </p:cNvPicPr>
          <p:nvPr/>
        </p:nvPicPr>
        <p:blipFill>
          <a:blip r:embed="rId3" cstate="screen">
            <a:extLst>
              <a:ext uri="{28A0092B-C50C-407E-A947-70E740481C1C}">
                <a14:useLocalDpi xmlns:a14="http://schemas.microsoft.com/office/drawing/2010/main" xmlns=""/>
              </a:ext>
            </a:extLst>
          </a:blip>
          <a:stretch>
            <a:fillRect/>
          </a:stretch>
        </p:blipFill>
        <p:spPr>
          <a:xfrm>
            <a:off x="197595" y="228600"/>
            <a:ext cx="2652325" cy="914400"/>
          </a:xfrm>
          <a:prstGeom prst="rect">
            <a:avLst/>
          </a:prstGeom>
        </p:spPr>
      </p:pic>
    </p:spTree>
    <p:extLst>
      <p:ext uri="{BB962C8B-B14F-4D97-AF65-F5344CB8AC3E}">
        <p14:creationId xmlns:p14="http://schemas.microsoft.com/office/powerpoint/2010/main" xmlns="" val="14398992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CMS content2">
    <p:spTree>
      <p:nvGrpSpPr>
        <p:cNvPr id="1" name=""/>
        <p:cNvGrpSpPr/>
        <p:nvPr/>
      </p:nvGrpSpPr>
      <p:grpSpPr>
        <a:xfrm>
          <a:off x="0" y="0"/>
          <a:ext cx="0" cy="0"/>
          <a:chOff x="0" y="0"/>
          <a:chExt cx="0" cy="0"/>
        </a:xfrm>
      </p:grpSpPr>
      <p:sp>
        <p:nvSpPr>
          <p:cNvPr id="5" name="Title 1"/>
          <p:cNvSpPr>
            <a:spLocks noGrp="1"/>
          </p:cNvSpPr>
          <p:nvPr>
            <p:ph type="title"/>
          </p:nvPr>
        </p:nvSpPr>
        <p:spPr>
          <a:xfrm>
            <a:off x="0" y="0"/>
            <a:ext cx="9144000" cy="1417638"/>
          </a:xfrm>
          <a:prstGeom prst="rect">
            <a:avLst/>
          </a:prstGeom>
          <a:solidFill>
            <a:srgbClr val="084A9C"/>
          </a:solidFill>
          <a:effectLst>
            <a:outerShdw dist="76200" dir="5640000" algn="tl" rotWithShape="0">
              <a:srgbClr val="FFD004"/>
            </a:outerShdw>
          </a:effectLst>
        </p:spPr>
        <p:txBody>
          <a:bodyPr/>
          <a:lstStyle>
            <a:lvl1pPr>
              <a:defRPr>
                <a:solidFill>
                  <a:schemeClr val="bg1"/>
                </a:solidFill>
              </a:defRPr>
            </a:lvl1pPr>
          </a:lstStyle>
          <a:p>
            <a:r>
              <a:rPr lang="en-US" smtClean="0"/>
              <a:t>Click to edit Master title style</a:t>
            </a:r>
            <a:endParaRPr lang="en-US" dirty="0"/>
          </a:p>
        </p:txBody>
      </p:sp>
      <p:sp>
        <p:nvSpPr>
          <p:cNvPr id="6" name="Content Placeholder 2"/>
          <p:cNvSpPr>
            <a:spLocks noGrp="1"/>
          </p:cNvSpPr>
          <p:nvPr>
            <p:ph idx="1"/>
          </p:nvPr>
        </p:nvSpPr>
        <p:spPr>
          <a:xfrm>
            <a:off x="457200" y="1828800"/>
            <a:ext cx="8229600" cy="4297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2898776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cSld name="CMS title6">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solidFill>
                <a:prstClr val="black"/>
              </a:solidFill>
            </a:endParaRPr>
          </a:p>
        </p:txBody>
      </p:sp>
      <p:sp>
        <p:nvSpPr>
          <p:cNvPr id="12" name="Title 7"/>
          <p:cNvSpPr>
            <a:spLocks noGrp="1"/>
          </p:cNvSpPr>
          <p:nvPr>
            <p:ph type="title"/>
          </p:nvPr>
        </p:nvSpPr>
        <p:spPr>
          <a:xfrm>
            <a:off x="0" y="1371600"/>
            <a:ext cx="9144000" cy="1066800"/>
          </a:xfrm>
        </p:spPr>
        <p:txBody>
          <a:bodyPr/>
          <a:lstStyle/>
          <a:p>
            <a:r>
              <a:rPr lang="en-US" smtClean="0"/>
              <a:t>Click to edit Master title style</a:t>
            </a:r>
            <a:endParaRPr lang="en-US" dirty="0"/>
          </a:p>
        </p:txBody>
      </p:sp>
      <p:sp>
        <p:nvSpPr>
          <p:cNvPr id="7" name="Text Placeholder 2"/>
          <p:cNvSpPr>
            <a:spLocks noGrp="1"/>
          </p:cNvSpPr>
          <p:nvPr>
            <p:ph type="body" sz="quarter" idx="10" hasCustomPrompt="1"/>
          </p:nvPr>
        </p:nvSpPr>
        <p:spPr>
          <a:xfrm>
            <a:off x="4953000" y="3048000"/>
            <a:ext cx="3276600" cy="914400"/>
          </a:xfrm>
        </p:spPr>
        <p:txBody>
          <a:bodyPr>
            <a:normAutofit/>
          </a:bodyPr>
          <a:lstStyle>
            <a:lvl1pPr marL="0" indent="0" algn="l">
              <a:buNone/>
              <a:defRPr sz="2400" b="1" i="1">
                <a:solidFill>
                  <a:srgbClr val="084A9C"/>
                </a:solidFill>
              </a:defRPr>
            </a:lvl1pPr>
          </a:lstStyle>
          <a:p>
            <a:pPr algn="l"/>
            <a:r>
              <a:rPr lang="en-US" sz="2400" b="1" i="1" dirty="0" smtClean="0">
                <a:solidFill>
                  <a:srgbClr val="084A9C"/>
                </a:solidFill>
              </a:rPr>
              <a:t>Subtitle</a:t>
            </a:r>
          </a:p>
          <a:p>
            <a:pPr algn="l"/>
            <a:endParaRPr lang="en-US" sz="2800" b="0" i="1" dirty="0" smtClean="0">
              <a:solidFill>
                <a:srgbClr val="084A9C"/>
              </a:solidFill>
            </a:endParaRPr>
          </a:p>
        </p:txBody>
      </p:sp>
      <p:sp>
        <p:nvSpPr>
          <p:cNvPr id="11" name="Text Placeholder 2"/>
          <p:cNvSpPr>
            <a:spLocks noGrp="1"/>
          </p:cNvSpPr>
          <p:nvPr>
            <p:ph type="body" sz="quarter" idx="11" hasCustomPrompt="1"/>
          </p:nvPr>
        </p:nvSpPr>
        <p:spPr>
          <a:xfrm>
            <a:off x="4953000" y="4191000"/>
            <a:ext cx="3276600" cy="838200"/>
          </a:xfrm>
        </p:spPr>
        <p:txBody>
          <a:bodyPr>
            <a:normAutofit/>
          </a:bodyPr>
          <a:lstStyle>
            <a:lvl1pPr marL="0" indent="0" algn="l">
              <a:buNone/>
              <a:defRPr sz="2400" b="1" i="1">
                <a:solidFill>
                  <a:srgbClr val="084A9C"/>
                </a:solidFill>
              </a:defRPr>
            </a:lvl1pPr>
          </a:lstStyle>
          <a:p>
            <a:pPr algn="l"/>
            <a:r>
              <a:rPr lang="en-US" sz="2400" b="0" i="1" dirty="0" smtClean="0">
                <a:solidFill>
                  <a:srgbClr val="084A9C"/>
                </a:solidFill>
              </a:rPr>
              <a:t>Presenter/Date</a:t>
            </a:r>
            <a:endParaRPr lang="en-US" sz="2800" b="0" i="1" dirty="0" smtClean="0">
              <a:solidFill>
                <a:srgbClr val="084A9C"/>
              </a:solidFill>
            </a:endParaRPr>
          </a:p>
        </p:txBody>
      </p:sp>
      <p:pic>
        <p:nvPicPr>
          <p:cNvPr id="9" name="Picture 8"/>
          <p:cNvPicPr>
            <a:picLocks noChangeAspect="1"/>
          </p:cNvPicPr>
          <p:nvPr/>
        </p:nvPicPr>
        <p:blipFill>
          <a:blip r:embed="rId2" cstate="screen">
            <a:extLst>
              <a:ext uri="{28A0092B-C50C-407E-A947-70E740481C1C}">
                <a14:useLocalDpi xmlns:a14="http://schemas.microsoft.com/office/drawing/2010/main" xmlns=""/>
              </a:ext>
            </a:extLst>
          </a:blip>
          <a:stretch>
            <a:fillRect/>
          </a:stretch>
        </p:blipFill>
        <p:spPr>
          <a:xfrm>
            <a:off x="197595" y="228600"/>
            <a:ext cx="2652325" cy="914400"/>
          </a:xfrm>
          <a:prstGeom prst="rect">
            <a:avLst/>
          </a:prstGeom>
        </p:spPr>
      </p:pic>
      <p:sp>
        <p:nvSpPr>
          <p:cNvPr id="8" name="TextBox 7"/>
          <p:cNvSpPr txBox="1"/>
          <p:nvPr/>
        </p:nvSpPr>
        <p:spPr>
          <a:xfrm>
            <a:off x="-1668146" y="4928188"/>
            <a:ext cx="184666" cy="369332"/>
          </a:xfrm>
          <a:prstGeom prst="rect">
            <a:avLst/>
          </a:prstGeom>
          <a:noFill/>
        </p:spPr>
        <p:txBody>
          <a:bodyPr wrap="none" rtlCol="0">
            <a:spAutoFit/>
          </a:bodyPr>
          <a:lstStyle/>
          <a:p>
            <a:endParaRPr lang="en-US" dirty="0">
              <a:solidFill>
                <a:prstClr val="black"/>
              </a:solidFill>
            </a:endParaRPr>
          </a:p>
        </p:txBody>
      </p:sp>
      <p:pic>
        <p:nvPicPr>
          <p:cNvPr id="10" name="Picture 9"/>
          <p:cNvPicPr>
            <a:picLocks noChangeAspect="1"/>
          </p:cNvPicPr>
          <p:nvPr/>
        </p:nvPicPr>
        <p:blipFill>
          <a:blip r:embed="rId2" cstate="screen">
            <a:extLst>
              <a:ext uri="{28A0092B-C50C-407E-A947-70E740481C1C}">
                <a14:useLocalDpi xmlns:a14="http://schemas.microsoft.com/office/drawing/2010/main" xmlns=""/>
              </a:ext>
            </a:extLst>
          </a:blip>
          <a:stretch>
            <a:fillRect/>
          </a:stretch>
        </p:blipFill>
        <p:spPr>
          <a:xfrm>
            <a:off x="197595" y="228600"/>
            <a:ext cx="2652325" cy="914400"/>
          </a:xfrm>
          <a:prstGeom prst="rect">
            <a:avLst/>
          </a:prstGeom>
        </p:spPr>
      </p:pic>
    </p:spTree>
    <p:extLst>
      <p:ext uri="{BB962C8B-B14F-4D97-AF65-F5344CB8AC3E}">
        <p14:creationId xmlns:p14="http://schemas.microsoft.com/office/powerpoint/2010/main" xmlns="" val="20933282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CAF801-3C8D-48CE-9EC4-47373EF02DB8}" type="datetimeFigureOut">
              <a:rPr lang="en-US" smtClean="0"/>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E10C9-FFAD-4557-87CA-B99C6E5AA54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CAF801-3C8D-48CE-9EC4-47373EF02DB8}" type="datetimeFigureOut">
              <a:rPr lang="en-US" smtClean="0"/>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E10C9-FFAD-4557-87CA-B99C6E5AA54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CAF801-3C8D-48CE-9EC4-47373EF02DB8}" type="datetimeFigureOut">
              <a:rPr lang="en-US" smtClean="0"/>
              <a:t>3/6/2013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E10C9-FFAD-4557-87CA-B99C6E5AA54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CAF801-3C8D-48CE-9EC4-47373EF02DB8}" type="datetimeFigureOut">
              <a:rPr lang="en-US" smtClean="0"/>
              <a:t>3/6/2013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BE10C9-FFAD-4557-87CA-B99C6E5AA54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CAF801-3C8D-48CE-9EC4-47373EF02DB8}" type="datetimeFigureOut">
              <a:rPr lang="en-US" smtClean="0"/>
              <a:t>3/6/2013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BE10C9-FFAD-4557-87CA-B99C6E5AA54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CAF801-3C8D-48CE-9EC4-47373EF02DB8}" type="datetimeFigureOut">
              <a:rPr lang="en-US" smtClean="0"/>
              <a:t>3/6/2013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BE10C9-FFAD-4557-87CA-B99C6E5AA54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CAF801-3C8D-48CE-9EC4-47373EF02DB8}" type="datetimeFigureOut">
              <a:rPr lang="en-US" smtClean="0"/>
              <a:t>3/6/2013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E10C9-FFAD-4557-87CA-B99C6E5AA54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CAF801-3C8D-48CE-9EC4-47373EF02DB8}" type="datetimeFigureOut">
              <a:rPr lang="en-US" smtClean="0"/>
              <a:t>3/6/2013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E10C9-FFAD-4557-87CA-B99C6E5AA54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CAF801-3C8D-48CE-9EC4-47373EF02DB8}" type="datetimeFigureOut">
              <a:rPr lang="en-US" smtClean="0"/>
              <a:t>3/6/2013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E10C9-FFAD-4557-87CA-B99C6E5AA54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accent1">
                    <a:lumMod val="50000"/>
                  </a:schemeClr>
                </a:solidFill>
              </a:rPr>
              <a:t>Medicare Parts C &amp; D Fraud, Waste, and Abuse </a:t>
            </a:r>
            <a:r>
              <a:rPr lang="en-US" sz="3600" dirty="0" smtClean="0">
                <a:solidFill>
                  <a:schemeClr val="accent1">
                    <a:lumMod val="50000"/>
                  </a:schemeClr>
                </a:solidFill>
              </a:rPr>
              <a:t>Training</a:t>
            </a:r>
            <a:endParaRPr lang="en-US" sz="3600" dirty="0">
              <a:solidFill>
                <a:schemeClr val="accent1">
                  <a:lumMod val="50000"/>
                </a:schemeClr>
              </a:solidFill>
            </a:endParaRPr>
          </a:p>
        </p:txBody>
      </p:sp>
      <p:sp>
        <p:nvSpPr>
          <p:cNvPr id="3" name="Text Placeholder 2"/>
          <p:cNvSpPr>
            <a:spLocks noGrp="1"/>
          </p:cNvSpPr>
          <p:nvPr>
            <p:ph type="body" sz="quarter" idx="10"/>
          </p:nvPr>
        </p:nvSpPr>
        <p:spPr/>
        <p:txBody>
          <a:bodyPr>
            <a:normAutofit fontScale="92500" lnSpcReduction="20000"/>
          </a:bodyPr>
          <a:lstStyle/>
          <a:p>
            <a:r>
              <a:rPr lang="en-US" dirty="0" smtClean="0"/>
              <a:t>Developed by the Centers for Medicare &amp; Medicaid Services </a:t>
            </a:r>
          </a:p>
          <a:p>
            <a:endParaRPr lang="en-US" dirty="0"/>
          </a:p>
        </p:txBody>
      </p:sp>
      <p:sp>
        <p:nvSpPr>
          <p:cNvPr id="4" name="Text Placeholder 3"/>
          <p:cNvSpPr>
            <a:spLocks noGrp="1"/>
          </p:cNvSpPr>
          <p:nvPr>
            <p:ph type="body" sz="quarter" idx="11"/>
          </p:nvPr>
        </p:nvSpPr>
        <p:spPr/>
        <p:txBody>
          <a:bodyPr/>
          <a:lstStyle/>
          <a:p>
            <a:r>
              <a:rPr lang="en-US" dirty="0" smtClean="0"/>
              <a:t> Issued</a:t>
            </a:r>
            <a:r>
              <a:rPr lang="en-US" smtClean="0"/>
              <a:t>: February, 2013</a:t>
            </a:r>
            <a:endParaRPr lang="en-US" dirty="0"/>
          </a:p>
        </p:txBody>
      </p:sp>
    </p:spTree>
    <p:extLst>
      <p:ext uri="{BB962C8B-B14F-4D97-AF65-F5344CB8AC3E}">
        <p14:creationId xmlns:p14="http://schemas.microsoft.com/office/powerpoint/2010/main" xmlns="" val="2018089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p:cNvSpPr>
          <p:nvPr/>
        </p:nvSpPr>
        <p:spPr>
          <a:xfrm>
            <a:off x="381000" y="990600"/>
            <a:ext cx="8229600" cy="4724400"/>
          </a:xfrm>
          <a:prstGeom prst="rect">
            <a:avLst/>
          </a:prstGeom>
        </p:spPr>
        <p:txBody>
          <a:bodyPr vert="horz" anchor="ctr">
            <a:noAutofit/>
            <a:scene3d>
              <a:camera prst="obliqueBottomLeft"/>
              <a:lightRig rig="threePt" dir="t"/>
            </a:scene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9600" b="1" i="0" u="none" strike="noStrike" kern="1200" cap="none" spc="0" normalizeH="0" baseline="0" noProof="0" dirty="0" smtClean="0">
                <a:ln w="6350">
                  <a:noFill/>
                </a:ln>
                <a:solidFill>
                  <a:srgbClr val="FFC000"/>
                </a:solidFill>
                <a:effectLst>
                  <a:outerShdw blurRad="114300" dist="101600" dir="2700000" algn="tl" rotWithShape="0">
                    <a:srgbClr val="000000">
                      <a:alpha val="40000"/>
                    </a:srgbClr>
                  </a:outerShdw>
                </a:effectLst>
                <a:uLnTx/>
                <a:uFillTx/>
                <a:latin typeface="+mj-lt"/>
                <a:ea typeface="+mj-ea"/>
                <a:cs typeface="+mj-cs"/>
              </a:rPr>
              <a:t>Prevention</a:t>
            </a:r>
            <a:endParaRPr kumimoji="0" lang="en-US" sz="9600" b="1" i="0" u="none" strike="noStrike" kern="1200" cap="none" spc="0" normalizeH="0" baseline="0" noProof="0" dirty="0">
              <a:ln w="6350">
                <a:noFill/>
              </a:ln>
              <a:solidFill>
                <a:srgbClr val="FFC000"/>
              </a:solidFill>
              <a:effectLst>
                <a:outerShdw blurRad="114300" dist="101600" dir="2700000" algn="tl" rotWithShape="0">
                  <a:srgbClr val="000000">
                    <a:alpha val="40000"/>
                  </a:srgbClr>
                </a:outerShdw>
              </a:effectLst>
              <a:uLnTx/>
              <a:uFillTx/>
              <a:latin typeface="+mj-lt"/>
              <a:ea typeface="+mj-ea"/>
              <a:cs typeface="+mj-cs"/>
            </a:endParaRPr>
          </a:p>
        </p:txBody>
      </p:sp>
      <p:sp>
        <p:nvSpPr>
          <p:cNvPr id="3" name="TextBox 2"/>
          <p:cNvSpPr txBox="1"/>
          <p:nvPr/>
        </p:nvSpPr>
        <p:spPr>
          <a:xfrm>
            <a:off x="7924800" y="6324600"/>
            <a:ext cx="641931" cy="369332"/>
          </a:xfrm>
          <a:prstGeom prst="rect">
            <a:avLst/>
          </a:prstGeom>
          <a:noFill/>
        </p:spPr>
        <p:txBody>
          <a:bodyPr wrap="square" rtlCol="0">
            <a:spAutoFit/>
          </a:bodyPr>
          <a:lstStyle/>
          <a:p>
            <a:pPr algn="r"/>
            <a:r>
              <a:rPr lang="en-US" dirty="0"/>
              <a:t>8</a:t>
            </a:r>
          </a:p>
        </p:txBody>
      </p:sp>
    </p:spTree>
    <p:extLst>
      <p:ext uri="{BB962C8B-B14F-4D97-AF65-F5344CB8AC3E}">
        <p14:creationId xmlns:p14="http://schemas.microsoft.com/office/powerpoint/2010/main" xmlns="" val="2366099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I Prevent Fraud, Waste, and Abuse?</a:t>
            </a:r>
            <a:endParaRPr lang="en-US" dirty="0"/>
          </a:p>
        </p:txBody>
      </p:sp>
      <p:sp>
        <p:nvSpPr>
          <p:cNvPr id="3" name="Content Placeholder 2"/>
          <p:cNvSpPr>
            <a:spLocks noGrp="1"/>
          </p:cNvSpPr>
          <p:nvPr>
            <p:ph idx="1"/>
          </p:nvPr>
        </p:nvSpPr>
        <p:spPr>
          <a:xfrm>
            <a:off x="457200" y="1905000"/>
            <a:ext cx="8229600" cy="3657600"/>
          </a:xfrm>
        </p:spPr>
        <p:txBody>
          <a:bodyPr>
            <a:normAutofit lnSpcReduction="10000"/>
          </a:bodyPr>
          <a:lstStyle/>
          <a:p>
            <a:r>
              <a:rPr lang="en-US" dirty="0" smtClean="0"/>
              <a:t>Make sure you are up to date with laws, regulations, policies.</a:t>
            </a:r>
          </a:p>
          <a:p>
            <a:r>
              <a:rPr lang="en-US" dirty="0" smtClean="0"/>
              <a:t>Ensure you coordinate with other payers.</a:t>
            </a:r>
          </a:p>
          <a:p>
            <a:r>
              <a:rPr lang="en-US" dirty="0" smtClean="0"/>
              <a:t>Ensure data/billing is both accurate and timely.</a:t>
            </a:r>
          </a:p>
          <a:p>
            <a:r>
              <a:rPr lang="en-US" dirty="0" smtClean="0"/>
              <a:t>Verify information provided to you.</a:t>
            </a:r>
          </a:p>
          <a:p>
            <a:r>
              <a:rPr lang="en-US" dirty="0" smtClean="0"/>
              <a:t>Be on the lookout for suspicious activity.</a:t>
            </a:r>
          </a:p>
          <a:p>
            <a:endParaRPr lang="en-US" dirty="0" smtClean="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9</a:t>
            </a:r>
            <a:endParaRPr lang="en-US" dirty="0"/>
          </a:p>
        </p:txBody>
      </p:sp>
    </p:spTree>
    <p:extLst>
      <p:ext uri="{BB962C8B-B14F-4D97-AF65-F5344CB8AC3E}">
        <p14:creationId xmlns:p14="http://schemas.microsoft.com/office/powerpoint/2010/main" xmlns="" val="23279187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Policies and Procedures</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dirty="0" smtClean="0"/>
              <a:t>	Every sponsor, first tier, downstream, and related entity must have policies and procedures in place to address fraud, waste, and abuse.  These procedures should assist you in detecting, correcting, and preventing fraud, waste, and abuse.  </a:t>
            </a:r>
          </a:p>
          <a:p>
            <a:pPr algn="ctr">
              <a:buNone/>
            </a:pPr>
            <a:endParaRPr lang="en-US" dirty="0" smtClean="0"/>
          </a:p>
          <a:p>
            <a:pPr algn="ctr">
              <a:buNone/>
            </a:pPr>
            <a:r>
              <a:rPr lang="en-US" dirty="0" smtClean="0"/>
              <a:t>Make sure you are familiar with your entity’s policies and procedures.  </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10</a:t>
            </a:r>
            <a:endParaRPr lang="en-US" dirty="0"/>
          </a:p>
        </p:txBody>
      </p:sp>
    </p:spTree>
    <p:extLst>
      <p:ext uri="{BB962C8B-B14F-4D97-AF65-F5344CB8AC3E}">
        <p14:creationId xmlns:p14="http://schemas.microsoft.com/office/powerpoint/2010/main" xmlns="" val="34038661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p:cNvSpPr>
          <p:nvPr/>
        </p:nvSpPr>
        <p:spPr>
          <a:xfrm>
            <a:off x="381000" y="990600"/>
            <a:ext cx="8229600" cy="4724400"/>
          </a:xfrm>
          <a:prstGeom prst="rect">
            <a:avLst/>
          </a:prstGeom>
        </p:spPr>
        <p:txBody>
          <a:bodyPr vert="horz" anchor="ctr">
            <a:noAutofit/>
            <a:scene3d>
              <a:camera prst="obliqueBottomLeft"/>
              <a:lightRig rig="threePt" dir="t"/>
            </a:scene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9600" b="1" dirty="0" smtClean="0">
                <a:ln w="6350">
                  <a:noFill/>
                </a:ln>
                <a:solidFill>
                  <a:schemeClr val="tx2"/>
                </a:solidFill>
                <a:effectLst>
                  <a:outerShdw blurRad="114300" dist="101600" dir="2700000" algn="tl" rotWithShape="0">
                    <a:srgbClr val="000000">
                      <a:alpha val="40000"/>
                    </a:srgbClr>
                  </a:outerShdw>
                </a:effectLst>
                <a:latin typeface="+mj-lt"/>
                <a:ea typeface="+mj-ea"/>
                <a:cs typeface="+mj-cs"/>
              </a:rPr>
              <a:t>Detection</a:t>
            </a:r>
            <a:endParaRPr kumimoji="0" lang="en-US" sz="9600" b="1" i="0" u="none" strike="noStrike" kern="1200" cap="none" spc="0" normalizeH="0" baseline="0" noProof="0" dirty="0">
              <a:ln w="6350">
                <a:noFill/>
              </a:ln>
              <a:solidFill>
                <a:schemeClr val="tx2"/>
              </a:solidFill>
              <a:effectLst>
                <a:outerShdw blurRad="114300" dist="101600" dir="2700000" algn="tl" rotWithShape="0">
                  <a:srgbClr val="000000">
                    <a:alpha val="40000"/>
                  </a:srgbClr>
                </a:outerShdw>
              </a:effectLst>
              <a:uLnTx/>
              <a:uFillTx/>
              <a:latin typeface="+mj-lt"/>
              <a:ea typeface="+mj-ea"/>
              <a:cs typeface="+mj-cs"/>
            </a:endParaRPr>
          </a:p>
        </p:txBody>
      </p:sp>
      <p:sp>
        <p:nvSpPr>
          <p:cNvPr id="3" name="TextBox 2"/>
          <p:cNvSpPr txBox="1"/>
          <p:nvPr/>
        </p:nvSpPr>
        <p:spPr>
          <a:xfrm>
            <a:off x="7924800" y="6324600"/>
            <a:ext cx="641931" cy="369332"/>
          </a:xfrm>
          <a:prstGeom prst="rect">
            <a:avLst/>
          </a:prstGeom>
          <a:noFill/>
        </p:spPr>
        <p:txBody>
          <a:bodyPr wrap="square" rtlCol="0">
            <a:spAutoFit/>
          </a:bodyPr>
          <a:lstStyle/>
          <a:p>
            <a:pPr algn="r"/>
            <a:r>
              <a:rPr lang="en-US" dirty="0" smtClean="0"/>
              <a:t>11</a:t>
            </a:r>
            <a:endParaRPr lang="en-US" dirty="0"/>
          </a:p>
        </p:txBody>
      </p:sp>
    </p:spTree>
    <p:extLst>
      <p:ext uri="{BB962C8B-B14F-4D97-AF65-F5344CB8AC3E}">
        <p14:creationId xmlns:p14="http://schemas.microsoft.com/office/powerpoint/2010/main" xmlns="" val="327472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Fraud, Waste and Abuse</a:t>
            </a:r>
            <a:endParaRPr lang="en-US" dirty="0"/>
          </a:p>
        </p:txBody>
      </p:sp>
      <p:sp>
        <p:nvSpPr>
          <p:cNvPr id="3" name="Content Placeholder 2"/>
          <p:cNvSpPr>
            <a:spLocks noGrp="1"/>
          </p:cNvSpPr>
          <p:nvPr>
            <p:ph idx="1"/>
          </p:nvPr>
        </p:nvSpPr>
        <p:spPr/>
        <p:txBody>
          <a:bodyPr/>
          <a:lstStyle/>
          <a:p>
            <a:pPr algn="ctr">
              <a:buNone/>
            </a:pPr>
            <a:r>
              <a:rPr lang="en-US" dirty="0" smtClean="0"/>
              <a:t>In order to detect fraud, waste, and abuse </a:t>
            </a:r>
          </a:p>
          <a:p>
            <a:pPr algn="ctr">
              <a:buNone/>
            </a:pPr>
            <a:r>
              <a:rPr lang="en-US" dirty="0" smtClean="0"/>
              <a:t>you need to know the </a:t>
            </a:r>
            <a:r>
              <a:rPr lang="en-US" sz="3600" b="1" u="sng" dirty="0" smtClean="0"/>
              <a:t>Law</a:t>
            </a:r>
          </a:p>
          <a:p>
            <a:pPr algn="ctr">
              <a:buNone/>
            </a:pPr>
            <a:endParaRPr lang="en-US" sz="3600" b="1" u="sng" dirty="0" smtClean="0"/>
          </a:p>
          <a:p>
            <a:pPr algn="ctr">
              <a:buNone/>
            </a:pPr>
            <a:endParaRPr lang="en-US" sz="3600" b="1" u="sng" dirty="0" smtClean="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12</a:t>
            </a:r>
            <a:endParaRPr lang="en-US" dirty="0"/>
          </a:p>
        </p:txBody>
      </p:sp>
    </p:spTree>
    <p:extLst>
      <p:ext uri="{BB962C8B-B14F-4D97-AF65-F5344CB8AC3E}">
        <p14:creationId xmlns:p14="http://schemas.microsoft.com/office/powerpoint/2010/main" xmlns="" val="78595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FRAUD</a:t>
            </a:r>
            <a:endParaRPr lang="en-US" dirty="0"/>
          </a:p>
        </p:txBody>
      </p:sp>
      <p:sp>
        <p:nvSpPr>
          <p:cNvPr id="3" name="Content Placeholder 2"/>
          <p:cNvSpPr>
            <a:spLocks noGrp="1"/>
          </p:cNvSpPr>
          <p:nvPr>
            <p:ph idx="1"/>
          </p:nvPr>
        </p:nvSpPr>
        <p:spPr/>
        <p:txBody>
          <a:bodyPr>
            <a:normAutofit fontScale="92500"/>
          </a:bodyPr>
          <a:lstStyle/>
          <a:p>
            <a:pPr algn="ctr">
              <a:buNone/>
            </a:pPr>
            <a:r>
              <a:rPr lang="en-US" dirty="0" smtClean="0"/>
              <a:t>	Knowingly and willfully executing, or attempting to execute, a scheme or artifice to defraud any health care benefit program; or to obtain, by means of false or fraudulent pretenses, representations, or promises, any of the money or property owned by, or under the custody or control of, any health care benefit program.</a:t>
            </a:r>
          </a:p>
          <a:p>
            <a:pPr algn="ctr">
              <a:buNone/>
            </a:pPr>
            <a:endParaRPr lang="en-US" dirty="0" smtClean="0"/>
          </a:p>
          <a:p>
            <a:pPr algn="ctr">
              <a:buNone/>
            </a:pPr>
            <a:r>
              <a:rPr lang="en-US" dirty="0" smtClean="0"/>
              <a:t>18 United States Code §1347</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13</a:t>
            </a:r>
            <a:endParaRPr lang="en-US" dirty="0"/>
          </a:p>
        </p:txBody>
      </p:sp>
    </p:spTree>
    <p:extLst>
      <p:ext uri="{BB962C8B-B14F-4D97-AF65-F5344CB8AC3E}">
        <p14:creationId xmlns:p14="http://schemas.microsoft.com/office/powerpoint/2010/main" xmlns="" val="482068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That Mean?</a:t>
            </a:r>
            <a:endParaRPr lang="en-US" dirty="0"/>
          </a:p>
        </p:txBody>
      </p:sp>
      <p:sp>
        <p:nvSpPr>
          <p:cNvPr id="3" name="Content Placeholder 2"/>
          <p:cNvSpPr>
            <a:spLocks noGrp="1"/>
          </p:cNvSpPr>
          <p:nvPr>
            <p:ph idx="1"/>
          </p:nvPr>
        </p:nvSpPr>
        <p:spPr/>
        <p:txBody>
          <a:bodyPr>
            <a:normAutofit/>
          </a:bodyPr>
          <a:lstStyle/>
          <a:p>
            <a:pPr algn="ctr">
              <a:buNone/>
            </a:pPr>
            <a:r>
              <a:rPr lang="en-US" dirty="0" smtClean="0"/>
              <a:t>	Intentionally submitting false information to the government or a government contractor </a:t>
            </a:r>
          </a:p>
          <a:p>
            <a:pPr algn="ctr">
              <a:buNone/>
            </a:pPr>
            <a:r>
              <a:rPr lang="en-US" dirty="0" smtClean="0"/>
              <a:t>in order to get money or a benefit.</a:t>
            </a:r>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14</a:t>
            </a:r>
            <a:endParaRPr lang="en-US" dirty="0"/>
          </a:p>
        </p:txBody>
      </p:sp>
    </p:spTree>
    <p:extLst>
      <p:ext uri="{BB962C8B-B14F-4D97-AF65-F5344CB8AC3E}">
        <p14:creationId xmlns:p14="http://schemas.microsoft.com/office/powerpoint/2010/main" xmlns="" val="2632156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Waste and Abuse</a:t>
            </a:r>
            <a:endParaRPr lang="en-US" dirty="0"/>
          </a:p>
        </p:txBody>
      </p:sp>
      <p:sp>
        <p:nvSpPr>
          <p:cNvPr id="3" name="Content Placeholder 2"/>
          <p:cNvSpPr>
            <a:spLocks noGrp="1"/>
          </p:cNvSpPr>
          <p:nvPr>
            <p:ph idx="1"/>
          </p:nvPr>
        </p:nvSpPr>
        <p:spPr>
          <a:xfrm>
            <a:off x="457200" y="1676400"/>
            <a:ext cx="8229600" cy="4648200"/>
          </a:xfrm>
        </p:spPr>
        <p:txBody>
          <a:bodyPr>
            <a:normAutofit fontScale="85000" lnSpcReduction="20000"/>
          </a:bodyPr>
          <a:lstStyle/>
          <a:p>
            <a:pPr>
              <a:buNone/>
            </a:pPr>
            <a:r>
              <a:rPr lang="en-US" b="1" dirty="0" smtClean="0"/>
              <a:t>Waste</a:t>
            </a:r>
            <a:r>
              <a:rPr lang="en-US" dirty="0" smtClean="0"/>
              <a:t>: overutilization of services, or other practices that, directly or indirectly, result in unnecessary costs to the Medicare Program. Waste is generally not considered to be caused by criminally negligent actions but rather the misuse of resources.</a:t>
            </a:r>
          </a:p>
          <a:p>
            <a:pPr>
              <a:buNone/>
            </a:pPr>
            <a:endParaRPr lang="en-US" b="1" dirty="0" smtClean="0"/>
          </a:p>
          <a:p>
            <a:pPr>
              <a:buNone/>
            </a:pPr>
            <a:r>
              <a:rPr lang="en-US" b="1" dirty="0" smtClean="0"/>
              <a:t>Abuse</a:t>
            </a:r>
            <a:r>
              <a:rPr lang="en-US" dirty="0" smtClean="0"/>
              <a:t>: includes actions that may, directly or indirectly, result in unnecessary costs to the Medicare Program. Abuse involves payment for items or services when there is not legal entitlement to that payment and the provider has not knowingly and or/intentionally  misrepresented facts to obtain payment.</a:t>
            </a:r>
          </a:p>
          <a:p>
            <a:pPr>
              <a:buNone/>
            </a:pPr>
            <a:r>
              <a:rPr lang="en-US" dirty="0" smtClean="0"/>
              <a:t>	</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15</a:t>
            </a:r>
            <a:endParaRPr lang="en-US" dirty="0"/>
          </a:p>
        </p:txBody>
      </p:sp>
    </p:spTree>
    <p:extLst>
      <p:ext uri="{BB962C8B-B14F-4D97-AF65-F5344CB8AC3E}">
        <p14:creationId xmlns:p14="http://schemas.microsoft.com/office/powerpoint/2010/main" xmlns="" val="406702925"/>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Differences Between Fraud, Waste, and Abuse</a:t>
            </a:r>
            <a:endParaRPr lang="en-US" dirty="0"/>
          </a:p>
        </p:txBody>
      </p:sp>
      <p:sp>
        <p:nvSpPr>
          <p:cNvPr id="3" name="Content Placeholder 2"/>
          <p:cNvSpPr>
            <a:spLocks noGrp="1"/>
          </p:cNvSpPr>
          <p:nvPr>
            <p:ph idx="1"/>
          </p:nvPr>
        </p:nvSpPr>
        <p:spPr/>
        <p:txBody>
          <a:bodyPr>
            <a:normAutofit/>
          </a:bodyPr>
          <a:lstStyle/>
          <a:p>
            <a:pPr algn="ctr">
              <a:buNone/>
            </a:pPr>
            <a:r>
              <a:rPr lang="en-US" dirty="0" smtClean="0"/>
              <a:t>	There are differences between fraud, waste, and abuse.  One of the primary differences is intent and knowledge.  Fraud requires the person to have an intent to obtain payment and the knowledge that their actions are wrong.  Waste and abuse may involve obtaining an improper payment, but does not require the same intent and knowledge.</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16</a:t>
            </a:r>
            <a:endParaRPr lang="en-US" dirty="0"/>
          </a:p>
        </p:txBody>
      </p:sp>
    </p:spTree>
    <p:extLst>
      <p:ext uri="{BB962C8B-B14F-4D97-AF65-F5344CB8AC3E}">
        <p14:creationId xmlns:p14="http://schemas.microsoft.com/office/powerpoint/2010/main" xmlns="" val="3334946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Report Fraud, Waste, and Abuse</a:t>
            </a:r>
            <a:endParaRPr lang="en-US" dirty="0"/>
          </a:p>
        </p:txBody>
      </p:sp>
      <p:sp>
        <p:nvSpPr>
          <p:cNvPr id="3" name="Content Placeholder 2"/>
          <p:cNvSpPr>
            <a:spLocks noGrp="1"/>
          </p:cNvSpPr>
          <p:nvPr>
            <p:ph idx="1"/>
          </p:nvPr>
        </p:nvSpPr>
        <p:spPr>
          <a:xfrm>
            <a:off x="457200" y="2514600"/>
            <a:ext cx="8229600" cy="2971800"/>
          </a:xfrm>
        </p:spPr>
        <p:txBody>
          <a:bodyPr>
            <a:normAutofit fontScale="92500"/>
          </a:bodyPr>
          <a:lstStyle/>
          <a:p>
            <a:pPr algn="ctr">
              <a:buNone/>
            </a:pPr>
            <a:r>
              <a:rPr lang="en-US" dirty="0" smtClean="0"/>
              <a:t>	Do not be concerned about whether it is fraud, waste, or abuse.  Just report any concerns to your compliance department or your sponsor’s compliance department .  Your sponsor’s compliance department area will investigate and make the proper determination.</a:t>
            </a:r>
            <a:endParaRPr lang="en-US" dirty="0"/>
          </a:p>
        </p:txBody>
      </p:sp>
      <p:sp>
        <p:nvSpPr>
          <p:cNvPr id="5" name="TextBox 4"/>
          <p:cNvSpPr txBox="1"/>
          <p:nvPr/>
        </p:nvSpPr>
        <p:spPr>
          <a:xfrm>
            <a:off x="7924800" y="6324600"/>
            <a:ext cx="641931" cy="369332"/>
          </a:xfrm>
          <a:prstGeom prst="rect">
            <a:avLst/>
          </a:prstGeom>
          <a:noFill/>
        </p:spPr>
        <p:txBody>
          <a:bodyPr wrap="square" rtlCol="0">
            <a:spAutoFit/>
          </a:bodyPr>
          <a:lstStyle/>
          <a:p>
            <a:pPr algn="r"/>
            <a:r>
              <a:rPr lang="en-US" dirty="0" smtClean="0"/>
              <a:t>17</a:t>
            </a:r>
            <a:endParaRPr lang="en-US" dirty="0"/>
          </a:p>
        </p:txBody>
      </p:sp>
    </p:spTree>
    <p:extLst>
      <p:ext uri="{BB962C8B-B14F-4D97-AF65-F5344CB8AC3E}">
        <p14:creationId xmlns:p14="http://schemas.microsoft.com/office/powerpoint/2010/main" xmlns="" val="1346215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200" dirty="0" smtClean="0">
                <a:solidFill>
                  <a:schemeClr val="tx2"/>
                </a:solidFill>
              </a:rPr>
              <a:t> </a:t>
            </a:r>
            <a:r>
              <a:rPr lang="en-US" sz="4000" dirty="0" smtClean="0">
                <a:solidFill>
                  <a:schemeClr val="tx2"/>
                </a:solidFill>
              </a:rPr>
              <a:t>Part 1: Medicare Parts C and D </a:t>
            </a:r>
            <a:br>
              <a:rPr lang="en-US" sz="4000" dirty="0" smtClean="0">
                <a:solidFill>
                  <a:schemeClr val="tx2"/>
                </a:solidFill>
              </a:rPr>
            </a:br>
            <a:r>
              <a:rPr lang="en-US" sz="4000" dirty="0" smtClean="0">
                <a:solidFill>
                  <a:schemeClr val="tx2"/>
                </a:solidFill>
              </a:rPr>
              <a:t>Fraud, Waste, and Abuse Training</a:t>
            </a:r>
            <a:endParaRPr lang="en-US" sz="4000" dirty="0">
              <a:solidFill>
                <a:schemeClr val="tx2"/>
              </a:solidFill>
            </a:endParaRPr>
          </a:p>
        </p:txBody>
      </p:sp>
      <p:sp>
        <p:nvSpPr>
          <p:cNvPr id="3" name="Subtitle 2"/>
          <p:cNvSpPr>
            <a:spLocks noGrp="1"/>
          </p:cNvSpPr>
          <p:nvPr>
            <p:ph type="body" sz="quarter" idx="10"/>
          </p:nvPr>
        </p:nvSpPr>
        <p:spPr/>
        <p:txBody>
          <a:bodyPr>
            <a:normAutofit fontScale="92500" lnSpcReduction="20000"/>
          </a:bodyPr>
          <a:lstStyle/>
          <a:p>
            <a:r>
              <a:rPr lang="en-US" dirty="0" smtClean="0"/>
              <a:t>Developed by the Centers for Medicare &amp; Medicaid Services </a:t>
            </a:r>
            <a:endParaRPr lang="en-US" dirty="0"/>
          </a:p>
        </p:txBody>
      </p:sp>
    </p:spTree>
    <p:extLst>
      <p:ext uri="{BB962C8B-B14F-4D97-AF65-F5344CB8AC3E}">
        <p14:creationId xmlns:p14="http://schemas.microsoft.com/office/powerpoint/2010/main" xmlns="" val="14776821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Indicators of Potential Fraud, Waste, and Abuse</a:t>
            </a:r>
            <a:endParaRPr lang="en-US" dirty="0"/>
          </a:p>
        </p:txBody>
      </p:sp>
      <p:sp>
        <p:nvSpPr>
          <p:cNvPr id="3" name="Content Placeholder 2"/>
          <p:cNvSpPr>
            <a:spLocks noGrp="1"/>
          </p:cNvSpPr>
          <p:nvPr>
            <p:ph idx="1"/>
          </p:nvPr>
        </p:nvSpPr>
        <p:spPr/>
        <p:txBody>
          <a:bodyPr/>
          <a:lstStyle/>
          <a:p>
            <a:pPr algn="ctr">
              <a:buNone/>
            </a:pPr>
            <a:r>
              <a:rPr lang="en-US" dirty="0" smtClean="0"/>
              <a:t>	Now that you know what fraud, waste, and abuse are, you need to be able to recognize the signs of someone committing fraud, waste, or abuse.</a:t>
            </a:r>
            <a:endParaRPr lang="en-US" dirty="0"/>
          </a:p>
        </p:txBody>
      </p:sp>
      <p:sp>
        <p:nvSpPr>
          <p:cNvPr id="5" name="TextBox 4"/>
          <p:cNvSpPr txBox="1"/>
          <p:nvPr/>
        </p:nvSpPr>
        <p:spPr>
          <a:xfrm>
            <a:off x="7924800" y="6324600"/>
            <a:ext cx="641931" cy="369332"/>
          </a:xfrm>
          <a:prstGeom prst="rect">
            <a:avLst/>
          </a:prstGeom>
          <a:noFill/>
        </p:spPr>
        <p:txBody>
          <a:bodyPr wrap="square" rtlCol="0">
            <a:spAutoFit/>
          </a:bodyPr>
          <a:lstStyle/>
          <a:p>
            <a:pPr algn="r"/>
            <a:r>
              <a:rPr lang="en-US" dirty="0" smtClean="0"/>
              <a:t>18</a:t>
            </a:r>
            <a:endParaRPr lang="en-US" dirty="0"/>
          </a:p>
        </p:txBody>
      </p:sp>
    </p:spTree>
    <p:extLst>
      <p:ext uri="{BB962C8B-B14F-4D97-AF65-F5344CB8AC3E}">
        <p14:creationId xmlns:p14="http://schemas.microsoft.com/office/powerpoint/2010/main" xmlns="" val="1216395240"/>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Indicators of Potential Fraud, Waste, and Abuse</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r>
              <a:rPr lang="en-US" dirty="0" smtClean="0"/>
              <a:t>	The following slides present issues that may be potential fraud, waste, or abuse.  Each slide provides areas to keep an eye on, depending on your role as a sponsor, pharmacy,  or other entity involved in the Part C and/or Part D programs.</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19</a:t>
            </a:r>
            <a:endParaRPr lang="en-US" dirty="0"/>
          </a:p>
        </p:txBody>
      </p:sp>
    </p:spTree>
    <p:extLst>
      <p:ext uri="{BB962C8B-B14F-4D97-AF65-F5344CB8AC3E}">
        <p14:creationId xmlns:p14="http://schemas.microsoft.com/office/powerpoint/2010/main" xmlns="" val="34274796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Key Indicators:</a:t>
            </a:r>
            <a:br>
              <a:rPr lang="en-US" dirty="0" smtClean="0"/>
            </a:br>
            <a:r>
              <a:rPr lang="en-US" dirty="0" smtClean="0"/>
              <a:t>Potential Beneficiary Issues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Does the prescription look altered or possibly forged?</a:t>
            </a:r>
          </a:p>
          <a:p>
            <a:r>
              <a:rPr lang="en-US" dirty="0" smtClean="0"/>
              <a:t>Have you filled numerous identical prescriptions for this beneficiary, possibly from different doctors?</a:t>
            </a:r>
          </a:p>
          <a:p>
            <a:r>
              <a:rPr lang="en-US" dirty="0" smtClean="0"/>
              <a:t>Is the person receiving the service/picking up the prescription the actual beneficiary(identity theft)? </a:t>
            </a:r>
          </a:p>
          <a:p>
            <a:r>
              <a:rPr lang="en-US" dirty="0" smtClean="0"/>
              <a:t>Is the prescription appropriate based on beneficiary’s other prescriptions?</a:t>
            </a:r>
          </a:p>
          <a:p>
            <a:r>
              <a:rPr lang="en-US" dirty="0" smtClean="0"/>
              <a:t>Does the beneficiary’s medical history support the services being requested?</a:t>
            </a:r>
          </a:p>
          <a:p>
            <a:pPr>
              <a:buClr>
                <a:schemeClr val="tx2"/>
              </a:buClr>
              <a:buFont typeface="Wingdings" pitchFamily="2" charset="2"/>
              <a:buChar char="Ø"/>
            </a:pP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20</a:t>
            </a:r>
            <a:endParaRPr lang="en-US" dirty="0"/>
          </a:p>
        </p:txBody>
      </p:sp>
    </p:spTree>
    <p:extLst>
      <p:ext uri="{BB962C8B-B14F-4D97-AF65-F5344CB8AC3E}">
        <p14:creationId xmlns:p14="http://schemas.microsoft.com/office/powerpoint/2010/main" xmlns="" val="2767475645"/>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Indicators:</a:t>
            </a:r>
            <a:br>
              <a:rPr lang="en-US" dirty="0" smtClean="0"/>
            </a:br>
            <a:r>
              <a:rPr lang="en-US" dirty="0" smtClean="0"/>
              <a:t>Potential Provider Issues</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dirty="0" smtClean="0"/>
              <a:t>Does the provider write for diverse drugs or primarily only for controlled substances?</a:t>
            </a:r>
          </a:p>
          <a:p>
            <a:r>
              <a:rPr lang="en-US" dirty="0" smtClean="0"/>
              <a:t>Are the provider’s prescriptions  appropriate for the member’s health condition (medically necessary)?</a:t>
            </a:r>
          </a:p>
          <a:p>
            <a:r>
              <a:rPr lang="en-US" dirty="0" smtClean="0"/>
              <a:t>Is the provider writing for a higher quantity than medically necessary for the condition?</a:t>
            </a:r>
          </a:p>
          <a:p>
            <a:r>
              <a:rPr lang="en-US" dirty="0" smtClean="0"/>
              <a:t>Is the provider performing unnecessary services for the member?</a:t>
            </a:r>
          </a:p>
          <a:p>
            <a:pPr>
              <a:buClr>
                <a:schemeClr val="tx2"/>
              </a:buClr>
              <a:buFont typeface="Wingdings" pitchFamily="2" charset="2"/>
              <a:buChar char="Ø"/>
            </a:pPr>
            <a:endParaRPr lang="en-US" dirty="0" smtClean="0"/>
          </a:p>
          <a:p>
            <a:pPr>
              <a:buClr>
                <a:schemeClr val="tx2"/>
              </a:buClr>
              <a:buFont typeface="Wingdings" pitchFamily="2" charset="2"/>
              <a:buChar char="Ø"/>
            </a:pP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21</a:t>
            </a:r>
            <a:endParaRPr lang="en-US" dirty="0"/>
          </a:p>
        </p:txBody>
      </p:sp>
    </p:spTree>
    <p:extLst>
      <p:ext uri="{BB962C8B-B14F-4D97-AF65-F5344CB8AC3E}">
        <p14:creationId xmlns:p14="http://schemas.microsoft.com/office/powerpoint/2010/main" xmlns="" val="42362571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Key Indicators:</a:t>
            </a:r>
            <a:br>
              <a:rPr lang="en-US" dirty="0" smtClean="0"/>
            </a:br>
            <a:r>
              <a:rPr lang="en-US" dirty="0" smtClean="0"/>
              <a:t>Potential Provider Issues</a:t>
            </a:r>
            <a:endParaRPr lang="en-US" dirty="0"/>
          </a:p>
        </p:txBody>
      </p:sp>
      <p:sp>
        <p:nvSpPr>
          <p:cNvPr id="3" name="Content Placeholder 2"/>
          <p:cNvSpPr>
            <a:spLocks noGrp="1"/>
          </p:cNvSpPr>
          <p:nvPr>
            <p:ph idx="1"/>
          </p:nvPr>
        </p:nvSpPr>
        <p:spPr/>
        <p:txBody>
          <a:bodyPr/>
          <a:lstStyle/>
          <a:p>
            <a:r>
              <a:rPr lang="en-US" dirty="0" smtClean="0"/>
              <a:t>Is the provider’s diagnosis for the member supported in the medical record?</a:t>
            </a:r>
          </a:p>
          <a:p>
            <a:r>
              <a:rPr lang="en-US" dirty="0" smtClean="0"/>
              <a:t>Does the provider bill the sponsor for services not provided?</a:t>
            </a:r>
          </a:p>
          <a:p>
            <a:endParaRPr lang="en-US" dirty="0" smtClean="0"/>
          </a:p>
          <a:p>
            <a:endParaRPr lang="en-US" dirty="0" smtClean="0"/>
          </a:p>
          <a:p>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22</a:t>
            </a:r>
            <a:endParaRPr lang="en-US" dirty="0"/>
          </a:p>
        </p:txBody>
      </p:sp>
    </p:spTree>
    <p:extLst>
      <p:ext uri="{BB962C8B-B14F-4D97-AF65-F5344CB8AC3E}">
        <p14:creationId xmlns:p14="http://schemas.microsoft.com/office/powerpoint/2010/main" xmlns="" val="40444175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Indicators:</a:t>
            </a:r>
            <a:br>
              <a:rPr lang="en-US" dirty="0" smtClean="0"/>
            </a:br>
            <a:r>
              <a:rPr lang="en-US" dirty="0" smtClean="0"/>
              <a:t>Potential Pharmacy Issues</a:t>
            </a:r>
            <a:endParaRPr lang="en-US" dirty="0"/>
          </a:p>
        </p:txBody>
      </p:sp>
      <p:sp>
        <p:nvSpPr>
          <p:cNvPr id="3" name="Content Placeholder 2"/>
          <p:cNvSpPr>
            <a:spLocks noGrp="1"/>
          </p:cNvSpPr>
          <p:nvPr>
            <p:ph idx="1"/>
          </p:nvPr>
        </p:nvSpPr>
        <p:spPr/>
        <p:txBody>
          <a:bodyPr>
            <a:normAutofit lnSpcReduction="10000"/>
          </a:bodyPr>
          <a:lstStyle/>
          <a:p>
            <a:r>
              <a:rPr lang="en-US" dirty="0" smtClean="0"/>
              <a:t>Are the dispensed drugs expired, fake, diluted, or illegal?</a:t>
            </a:r>
          </a:p>
          <a:p>
            <a:r>
              <a:rPr lang="en-US" dirty="0" smtClean="0"/>
              <a:t>Do you see prescriptions being altered (changing quantities or Dispense As Written)?</a:t>
            </a:r>
          </a:p>
          <a:p>
            <a:r>
              <a:rPr lang="en-US" dirty="0" smtClean="0"/>
              <a:t>Are proper provisions made if the entire prescription cannot be filled (no additional dispensing fees for split prescriptions)?</a:t>
            </a:r>
          </a:p>
          <a:p>
            <a:r>
              <a:rPr lang="en-US" dirty="0" smtClean="0"/>
              <a:t>Are generics provided when the prescription requires that brand be dispensed?</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23</a:t>
            </a:r>
            <a:endParaRPr lang="en-US" dirty="0"/>
          </a:p>
        </p:txBody>
      </p:sp>
    </p:spTree>
    <p:extLst>
      <p:ext uri="{BB962C8B-B14F-4D97-AF65-F5344CB8AC3E}">
        <p14:creationId xmlns:p14="http://schemas.microsoft.com/office/powerpoint/2010/main" xmlns="" val="6759340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Key Indicators:</a:t>
            </a:r>
            <a:br>
              <a:rPr lang="en-US" dirty="0" smtClean="0"/>
            </a:br>
            <a:r>
              <a:rPr lang="en-US" dirty="0" smtClean="0"/>
              <a:t>Potential Pharmacy Issues</a:t>
            </a:r>
            <a:endParaRPr lang="en-US" dirty="0"/>
          </a:p>
        </p:txBody>
      </p:sp>
      <p:sp>
        <p:nvSpPr>
          <p:cNvPr id="3" name="Content Placeholder 2"/>
          <p:cNvSpPr>
            <a:spLocks noGrp="1"/>
          </p:cNvSpPr>
          <p:nvPr>
            <p:ph idx="1"/>
          </p:nvPr>
        </p:nvSpPr>
        <p:spPr/>
        <p:txBody>
          <a:bodyPr/>
          <a:lstStyle/>
          <a:p>
            <a:r>
              <a:rPr lang="en-US" dirty="0" smtClean="0"/>
              <a:t>Are PBMs being billed for prescriptions that are not filled or picked up?</a:t>
            </a:r>
          </a:p>
          <a:p>
            <a:r>
              <a:rPr lang="en-US" dirty="0" smtClean="0"/>
              <a:t>Are drugs being diverted (drugs meant for nursing homes, hospice, etc. being sent elsewhere)?</a:t>
            </a:r>
          </a:p>
          <a:p>
            <a:endParaRPr lang="en-US" dirty="0" smtClean="0"/>
          </a:p>
          <a:p>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24</a:t>
            </a:r>
            <a:endParaRPr lang="en-US" dirty="0"/>
          </a:p>
        </p:txBody>
      </p:sp>
    </p:spTree>
    <p:extLst>
      <p:ext uri="{BB962C8B-B14F-4D97-AF65-F5344CB8AC3E}">
        <p14:creationId xmlns:p14="http://schemas.microsoft.com/office/powerpoint/2010/main" xmlns="" val="37113061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Indicators:</a:t>
            </a:r>
            <a:br>
              <a:rPr lang="en-US" dirty="0" smtClean="0"/>
            </a:br>
            <a:r>
              <a:rPr lang="en-US" dirty="0" smtClean="0"/>
              <a:t>Potential Wholesaler Issues</a:t>
            </a:r>
            <a:endParaRPr lang="en-US" dirty="0"/>
          </a:p>
        </p:txBody>
      </p:sp>
      <p:sp>
        <p:nvSpPr>
          <p:cNvPr id="3" name="Content Placeholder 2"/>
          <p:cNvSpPr>
            <a:spLocks noGrp="1"/>
          </p:cNvSpPr>
          <p:nvPr>
            <p:ph idx="1"/>
          </p:nvPr>
        </p:nvSpPr>
        <p:spPr>
          <a:xfrm>
            <a:off x="457200" y="2133600"/>
            <a:ext cx="8229600" cy="2971800"/>
          </a:xfrm>
        </p:spPr>
        <p:txBody>
          <a:bodyPr>
            <a:normAutofit lnSpcReduction="10000"/>
          </a:bodyPr>
          <a:lstStyle/>
          <a:p>
            <a:r>
              <a:rPr lang="en-US" dirty="0" smtClean="0"/>
              <a:t>Is the wholesaler distributing fake, diluted, expired, or illegally imported drugs?</a:t>
            </a:r>
          </a:p>
          <a:p>
            <a:r>
              <a:rPr lang="en-US" dirty="0" smtClean="0"/>
              <a:t>Is the wholesaler diverting drugs meant for nursing homes, hospices, and AIDS clinics and then marking up the prices and sending to other smaller wholesalers or to pharmacies?</a:t>
            </a:r>
          </a:p>
          <a:p>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25</a:t>
            </a:r>
            <a:endParaRPr lang="en-US" dirty="0"/>
          </a:p>
        </p:txBody>
      </p:sp>
    </p:spTree>
    <p:extLst>
      <p:ext uri="{BB962C8B-B14F-4D97-AF65-F5344CB8AC3E}">
        <p14:creationId xmlns:p14="http://schemas.microsoft.com/office/powerpoint/2010/main" xmlns="" val="23231427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Key Indicators:</a:t>
            </a:r>
            <a:br>
              <a:rPr lang="en-US" dirty="0" smtClean="0"/>
            </a:br>
            <a:r>
              <a:rPr lang="en-US" dirty="0" smtClean="0"/>
              <a:t>Potential Manufacturer Issues</a:t>
            </a:r>
            <a:endParaRPr lang="en-US" dirty="0"/>
          </a:p>
        </p:txBody>
      </p:sp>
      <p:sp>
        <p:nvSpPr>
          <p:cNvPr id="3" name="Content Placeholder 2"/>
          <p:cNvSpPr>
            <a:spLocks noGrp="1"/>
          </p:cNvSpPr>
          <p:nvPr>
            <p:ph idx="1"/>
          </p:nvPr>
        </p:nvSpPr>
        <p:spPr/>
        <p:txBody>
          <a:bodyPr>
            <a:normAutofit/>
          </a:bodyPr>
          <a:lstStyle/>
          <a:p>
            <a:r>
              <a:rPr lang="en-US" dirty="0" smtClean="0"/>
              <a:t>Does the manufacturer promote off label drug usage?</a:t>
            </a:r>
          </a:p>
          <a:p>
            <a:r>
              <a:rPr lang="en-US" dirty="0" smtClean="0"/>
              <a:t>Does the manufacturer provide samples, knowing that the samples will be billed to a federal health care program?</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26</a:t>
            </a:r>
            <a:endParaRPr lang="en-US" dirty="0"/>
          </a:p>
        </p:txBody>
      </p:sp>
    </p:spTree>
    <p:extLst>
      <p:ext uri="{BB962C8B-B14F-4D97-AF65-F5344CB8AC3E}">
        <p14:creationId xmlns:p14="http://schemas.microsoft.com/office/powerpoint/2010/main" xmlns="" val="11983760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Indicators:</a:t>
            </a:r>
            <a:br>
              <a:rPr lang="en-US" dirty="0" smtClean="0"/>
            </a:br>
            <a:r>
              <a:rPr lang="en-US" dirty="0" smtClean="0"/>
              <a:t>Potential Sponsor Issues</a:t>
            </a:r>
            <a:endParaRPr lang="en-US" dirty="0"/>
          </a:p>
        </p:txBody>
      </p:sp>
      <p:sp>
        <p:nvSpPr>
          <p:cNvPr id="3" name="Content Placeholder 2"/>
          <p:cNvSpPr>
            <a:spLocks noGrp="1"/>
          </p:cNvSpPr>
          <p:nvPr>
            <p:ph idx="1"/>
          </p:nvPr>
        </p:nvSpPr>
        <p:spPr>
          <a:xfrm>
            <a:off x="457200" y="1905000"/>
            <a:ext cx="8229600" cy="4648200"/>
          </a:xfrm>
        </p:spPr>
        <p:txBody>
          <a:bodyPr>
            <a:normAutofit lnSpcReduction="10000"/>
          </a:bodyPr>
          <a:lstStyle/>
          <a:p>
            <a:r>
              <a:rPr lang="en-US" dirty="0" smtClean="0"/>
              <a:t>Does the sponsor offer cash inducements for beneficiaries to join the plan?</a:t>
            </a:r>
          </a:p>
          <a:p>
            <a:r>
              <a:rPr lang="en-US" dirty="0" smtClean="0"/>
              <a:t>Does the sponsor lead the beneficiary to believe that the cost of benefits are one price, only for the beneficiary to find out that the actual costs are higher?</a:t>
            </a:r>
          </a:p>
          <a:p>
            <a:r>
              <a:rPr lang="en-US" dirty="0" smtClean="0"/>
              <a:t>Does the sponsor use unlicensed agents?</a:t>
            </a:r>
          </a:p>
          <a:p>
            <a:r>
              <a:rPr lang="en-US" dirty="0" smtClean="0"/>
              <a:t>Does the sponsor encourage/support inappropriate risk adjustment submissions?</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27</a:t>
            </a:r>
            <a:endParaRPr lang="en-US" dirty="0"/>
          </a:p>
        </p:txBody>
      </p:sp>
    </p:spTree>
    <p:extLst>
      <p:ext uri="{BB962C8B-B14F-4D97-AF65-F5344CB8AC3E}">
        <p14:creationId xmlns:p14="http://schemas.microsoft.com/office/powerpoint/2010/main" xmlns="" val="2790756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763" indent="-4763">
              <a:buNone/>
            </a:pPr>
            <a:r>
              <a:rPr lang="en-US" dirty="0" smtClean="0"/>
              <a:t>There is one exception  to the FWA training and education requirement.  Regulations effective June 7, 2010 implemented a “deeming” exception which exempts FDRs who are enrolled in Medicare Parts A or B from annual FWA training and education. Therefore, if an entity or an individual is enrolled in Medicare Parts A or B, the FWA training and education requirement has already been satisfied. If you are unsure if this “deeming” exception applies to you please contact your sponsor for more </a:t>
            </a:r>
          </a:p>
          <a:p>
            <a:pPr marL="4763" indent="-4763">
              <a:buNone/>
            </a:pPr>
            <a:r>
              <a:rPr lang="en-US" dirty="0" smtClean="0"/>
              <a:t>information. </a:t>
            </a:r>
          </a:p>
          <a:p>
            <a:endParaRPr lang="en-US" dirty="0"/>
          </a:p>
        </p:txBody>
      </p:sp>
      <p:sp>
        <p:nvSpPr>
          <p:cNvPr id="3" name="Title 2"/>
          <p:cNvSpPr>
            <a:spLocks noGrp="1"/>
          </p:cNvSpPr>
          <p:nvPr>
            <p:ph type="title"/>
          </p:nvPr>
        </p:nvSpPr>
        <p:spPr/>
        <p:txBody>
          <a:bodyPr/>
          <a:lstStyle/>
          <a:p>
            <a:r>
              <a:rPr lang="en-US" dirty="0" smtClean="0"/>
              <a:t>FWA Training Exception - Notice</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1</a:t>
            </a:r>
            <a:endParaRPr lang="en-US" dirty="0"/>
          </a:p>
        </p:txBody>
      </p:sp>
    </p:spTree>
    <p:extLst>
      <p:ext uri="{BB962C8B-B14F-4D97-AF65-F5344CB8AC3E}">
        <p14:creationId xmlns:p14="http://schemas.microsoft.com/office/powerpoint/2010/main" xmlns="" val="34554175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706562"/>
          </a:xfrm>
        </p:spPr>
        <p:txBody>
          <a:bodyPr>
            <a:normAutofit/>
          </a:bodyPr>
          <a:lstStyle/>
          <a:p>
            <a:r>
              <a:rPr lang="en-US" dirty="0" smtClean="0">
                <a:solidFill>
                  <a:schemeClr val="tx2"/>
                </a:solidFill>
              </a:rPr>
              <a:t>How Do I Report Fraud, Waste, or Abuse?</a:t>
            </a:r>
            <a:endParaRPr lang="en-US" dirty="0">
              <a:solidFill>
                <a:schemeClr val="tx2"/>
              </a:solidFill>
            </a:endParaRPr>
          </a:p>
        </p:txBody>
      </p:sp>
      <p:sp>
        <p:nvSpPr>
          <p:cNvPr id="3" name="TextBox 2"/>
          <p:cNvSpPr txBox="1"/>
          <p:nvPr/>
        </p:nvSpPr>
        <p:spPr>
          <a:xfrm>
            <a:off x="7924800" y="6324600"/>
            <a:ext cx="641931" cy="369332"/>
          </a:xfrm>
          <a:prstGeom prst="rect">
            <a:avLst/>
          </a:prstGeom>
          <a:noFill/>
        </p:spPr>
        <p:txBody>
          <a:bodyPr wrap="square" rtlCol="0">
            <a:spAutoFit/>
          </a:bodyPr>
          <a:lstStyle/>
          <a:p>
            <a:pPr algn="r"/>
            <a:r>
              <a:rPr lang="en-US" dirty="0" smtClean="0"/>
              <a:t>28</a:t>
            </a:r>
            <a:endParaRPr lang="en-US" dirty="0"/>
          </a:p>
        </p:txBody>
      </p:sp>
    </p:spTree>
    <p:extLst>
      <p:ext uri="{BB962C8B-B14F-4D97-AF65-F5344CB8AC3E}">
        <p14:creationId xmlns:p14="http://schemas.microsoft.com/office/powerpoint/2010/main" xmlns="" val="30188365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Reporting Fraud, Waste, and Abuse</a:t>
            </a:r>
            <a:endParaRPr lang="en-US" dirty="0"/>
          </a:p>
        </p:txBody>
      </p:sp>
      <p:sp>
        <p:nvSpPr>
          <p:cNvPr id="3" name="Content Placeholder 2"/>
          <p:cNvSpPr>
            <a:spLocks noGrp="1"/>
          </p:cNvSpPr>
          <p:nvPr>
            <p:ph idx="1"/>
          </p:nvPr>
        </p:nvSpPr>
        <p:spPr/>
        <p:txBody>
          <a:bodyPr>
            <a:normAutofit/>
          </a:bodyPr>
          <a:lstStyle/>
          <a:p>
            <a:pPr algn="ctr">
              <a:buNone/>
            </a:pPr>
            <a:r>
              <a:rPr lang="en-US" dirty="0" smtClean="0"/>
              <a:t>Everyone is required to report suspected instances of fraud, waste, and Abuse.  Your sponsor’s Code of Conduct and Ethics should clearly state this obligation.  Sponsors may not retaliate against you for making a good faith effort in reporting.</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29</a:t>
            </a:r>
            <a:endParaRPr lang="en-US" dirty="0"/>
          </a:p>
        </p:txBody>
      </p:sp>
    </p:spTree>
    <p:extLst>
      <p:ext uri="{BB962C8B-B14F-4D97-AF65-F5344CB8AC3E}">
        <p14:creationId xmlns:p14="http://schemas.microsoft.com/office/powerpoint/2010/main" xmlns="" val="41528341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Reporting Fraud, Waste, and Abuse</a:t>
            </a:r>
            <a:endParaRPr lang="en-US" dirty="0"/>
          </a:p>
        </p:txBody>
      </p:sp>
      <p:sp>
        <p:nvSpPr>
          <p:cNvPr id="3" name="Content Placeholder 2"/>
          <p:cNvSpPr>
            <a:spLocks noGrp="1"/>
          </p:cNvSpPr>
          <p:nvPr>
            <p:ph idx="1"/>
          </p:nvPr>
        </p:nvSpPr>
        <p:spPr/>
        <p:txBody>
          <a:bodyPr>
            <a:normAutofit fontScale="85000" lnSpcReduction="10000"/>
          </a:bodyPr>
          <a:lstStyle/>
          <a:p>
            <a:pPr algn="ctr">
              <a:buNone/>
            </a:pPr>
            <a:r>
              <a:rPr lang="en-US" sz="3200" dirty="0" smtClean="0"/>
              <a:t>	Every MA-PD and PDP sponsor is required to have a mechanism in place in which potential fraud, waste, or abuse may be reported by employees, first tier, downstream, and related entities.  Each sponsor must be able to accept anonymous reports and cannot retaliate against you for reporting.  Review your sponsor’s materials for the ways to report fraud, waste, and abuse.  </a:t>
            </a:r>
          </a:p>
          <a:p>
            <a:pPr algn="ctr">
              <a:buNone/>
            </a:pPr>
            <a:endParaRPr lang="en-US" dirty="0" smtClean="0"/>
          </a:p>
          <a:p>
            <a:pPr algn="ctr">
              <a:buNone/>
            </a:pPr>
            <a:r>
              <a:rPr lang="en-US" sz="3200" dirty="0" smtClean="0"/>
              <a:t>	When in doubt, call the MA-PD or PDP fraud, waste, and abuse Hotline or the Compliance Department.</a:t>
            </a:r>
            <a:endParaRPr lang="en-US" sz="3200" dirty="0"/>
          </a:p>
        </p:txBody>
      </p:sp>
      <p:sp>
        <p:nvSpPr>
          <p:cNvPr id="5" name="TextBox 4"/>
          <p:cNvSpPr txBox="1"/>
          <p:nvPr/>
        </p:nvSpPr>
        <p:spPr>
          <a:xfrm>
            <a:off x="7924800" y="6324600"/>
            <a:ext cx="641931" cy="369332"/>
          </a:xfrm>
          <a:prstGeom prst="rect">
            <a:avLst/>
          </a:prstGeom>
          <a:noFill/>
        </p:spPr>
        <p:txBody>
          <a:bodyPr wrap="square" rtlCol="0">
            <a:spAutoFit/>
          </a:bodyPr>
          <a:lstStyle/>
          <a:p>
            <a:pPr algn="r"/>
            <a:r>
              <a:rPr lang="en-US" dirty="0" smtClean="0"/>
              <a:t>30</a:t>
            </a:r>
            <a:endParaRPr lang="en-US" dirty="0"/>
          </a:p>
        </p:txBody>
      </p:sp>
    </p:spTree>
    <p:extLst>
      <p:ext uri="{BB962C8B-B14F-4D97-AF65-F5344CB8AC3E}">
        <p14:creationId xmlns:p14="http://schemas.microsoft.com/office/powerpoint/2010/main" xmlns="" val="498491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p:cNvSpPr>
          <p:nvPr/>
        </p:nvSpPr>
        <p:spPr>
          <a:xfrm>
            <a:off x="381000" y="990600"/>
            <a:ext cx="8229600" cy="4724400"/>
          </a:xfrm>
          <a:prstGeom prst="rect">
            <a:avLst/>
          </a:prstGeom>
        </p:spPr>
        <p:txBody>
          <a:bodyPr vert="horz" anchor="ctr">
            <a:noAutofit/>
            <a:scene3d>
              <a:camera prst="obliqueBottomLeft"/>
              <a:lightRig rig="threePt" dir="t"/>
            </a:scene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9600" b="1" dirty="0" smtClean="0">
                <a:ln w="6350">
                  <a:noFill/>
                </a:ln>
                <a:solidFill>
                  <a:schemeClr val="tx2"/>
                </a:solidFill>
                <a:effectLst>
                  <a:outerShdw blurRad="114300" dist="101600" dir="2700000" algn="tl" rotWithShape="0">
                    <a:srgbClr val="000000">
                      <a:alpha val="40000"/>
                    </a:srgbClr>
                  </a:outerShdw>
                </a:effectLst>
                <a:latin typeface="+mj-lt"/>
                <a:ea typeface="+mj-ea"/>
                <a:cs typeface="+mj-cs"/>
              </a:rPr>
              <a:t>Correction</a:t>
            </a:r>
          </a:p>
        </p:txBody>
      </p:sp>
      <p:sp>
        <p:nvSpPr>
          <p:cNvPr id="3" name="TextBox 2"/>
          <p:cNvSpPr txBox="1"/>
          <p:nvPr/>
        </p:nvSpPr>
        <p:spPr>
          <a:xfrm>
            <a:off x="7924800" y="6324600"/>
            <a:ext cx="641931" cy="369332"/>
          </a:xfrm>
          <a:prstGeom prst="rect">
            <a:avLst/>
          </a:prstGeom>
          <a:noFill/>
        </p:spPr>
        <p:txBody>
          <a:bodyPr wrap="square" rtlCol="0">
            <a:spAutoFit/>
          </a:bodyPr>
          <a:lstStyle/>
          <a:p>
            <a:pPr algn="r"/>
            <a:r>
              <a:rPr lang="en-US" dirty="0" smtClean="0"/>
              <a:t>31</a:t>
            </a:r>
            <a:endParaRPr lang="en-US" dirty="0"/>
          </a:p>
        </p:txBody>
      </p:sp>
    </p:spTree>
    <p:extLst>
      <p:ext uri="{BB962C8B-B14F-4D97-AF65-F5344CB8AC3E}">
        <p14:creationId xmlns:p14="http://schemas.microsoft.com/office/powerpoint/2010/main" xmlns="" val="34833588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Correction</a:t>
            </a:r>
            <a:endParaRPr lang="en-US" dirty="0"/>
          </a:p>
        </p:txBody>
      </p:sp>
      <p:sp>
        <p:nvSpPr>
          <p:cNvPr id="3" name="Content Placeholder 2"/>
          <p:cNvSpPr>
            <a:spLocks noGrp="1"/>
          </p:cNvSpPr>
          <p:nvPr>
            <p:ph idx="1"/>
          </p:nvPr>
        </p:nvSpPr>
        <p:spPr>
          <a:xfrm>
            <a:off x="457200" y="2514600"/>
            <a:ext cx="8229600" cy="2590800"/>
          </a:xfrm>
        </p:spPr>
        <p:txBody>
          <a:bodyPr>
            <a:normAutofit/>
          </a:bodyPr>
          <a:lstStyle/>
          <a:p>
            <a:pPr algn="ctr">
              <a:buNone/>
            </a:pPr>
            <a:r>
              <a:rPr lang="en-US" dirty="0" smtClean="0"/>
              <a:t>	Once fraud, waste, or abuse has been detected it must be promptly corrected.  Correcting the problem saves the government money and ensures you are in compliance with CMS’ requirements.</a:t>
            </a:r>
            <a:endParaRPr lang="en-US" dirty="0"/>
          </a:p>
        </p:txBody>
      </p:sp>
      <p:sp>
        <p:nvSpPr>
          <p:cNvPr id="5" name="TextBox 4"/>
          <p:cNvSpPr txBox="1"/>
          <p:nvPr/>
        </p:nvSpPr>
        <p:spPr>
          <a:xfrm>
            <a:off x="7924800" y="6324600"/>
            <a:ext cx="641931" cy="369332"/>
          </a:xfrm>
          <a:prstGeom prst="rect">
            <a:avLst/>
          </a:prstGeom>
          <a:noFill/>
        </p:spPr>
        <p:txBody>
          <a:bodyPr wrap="square" rtlCol="0">
            <a:spAutoFit/>
          </a:bodyPr>
          <a:lstStyle/>
          <a:p>
            <a:pPr algn="r"/>
            <a:r>
              <a:rPr lang="en-US" dirty="0" smtClean="0"/>
              <a:t>32</a:t>
            </a:r>
            <a:endParaRPr lang="en-US" dirty="0"/>
          </a:p>
        </p:txBody>
      </p:sp>
    </p:spTree>
    <p:extLst>
      <p:ext uri="{BB962C8B-B14F-4D97-AF65-F5344CB8AC3E}">
        <p14:creationId xmlns:p14="http://schemas.microsoft.com/office/powerpoint/2010/main" xmlns="" val="10590562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Correct Issues?</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dirty="0" smtClean="0"/>
              <a:t>	Once issues have been identified, a plan to correct the issue needs to be developed.  Consult your compliance officer or your sponsor’s compliance officer to find out the process for the corrective action plan development.</a:t>
            </a:r>
          </a:p>
          <a:p>
            <a:pPr algn="ctr">
              <a:buNone/>
            </a:pPr>
            <a:endParaRPr lang="en-US" dirty="0" smtClean="0"/>
          </a:p>
          <a:p>
            <a:pPr algn="ctr">
              <a:buNone/>
            </a:pPr>
            <a:r>
              <a:rPr lang="en-US" dirty="0" smtClean="0"/>
              <a:t>	The actual plan is going to vary, depending on the specific circumstances.  </a:t>
            </a:r>
          </a:p>
          <a:p>
            <a:pPr algn="ctr">
              <a:buNone/>
            </a:pPr>
            <a:endParaRPr lang="en-US" dirty="0" smtClean="0"/>
          </a:p>
          <a:p>
            <a:pPr algn="ctr">
              <a:buNone/>
            </a:pPr>
            <a:endParaRPr lang="en-US" dirty="0" smtClean="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33</a:t>
            </a:r>
            <a:endParaRPr lang="en-US" dirty="0"/>
          </a:p>
        </p:txBody>
      </p:sp>
    </p:spTree>
    <p:extLst>
      <p:ext uri="{BB962C8B-B14F-4D97-AF65-F5344CB8AC3E}">
        <p14:creationId xmlns:p14="http://schemas.microsoft.com/office/powerpoint/2010/main" xmlns="" val="25193485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p:cNvSpPr>
          <p:nvPr/>
        </p:nvSpPr>
        <p:spPr>
          <a:xfrm>
            <a:off x="381000" y="990600"/>
            <a:ext cx="8229600" cy="4724400"/>
          </a:xfrm>
          <a:prstGeom prst="rect">
            <a:avLst/>
          </a:prstGeom>
        </p:spPr>
        <p:txBody>
          <a:bodyPr vert="horz" anchor="ctr">
            <a:noAutofit/>
            <a:scene3d>
              <a:camera prst="obliqueBottomLeft"/>
              <a:lightRig rig="threePt" dir="t"/>
            </a:scene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7200" b="1" dirty="0" smtClean="0">
                <a:ln w="6350">
                  <a:noFill/>
                </a:ln>
                <a:solidFill>
                  <a:schemeClr val="tx2"/>
                </a:solidFill>
                <a:effectLst>
                  <a:outerShdw blurRad="114300" dist="101600" dir="2700000" algn="tl" rotWithShape="0">
                    <a:srgbClr val="000000">
                      <a:alpha val="40000"/>
                    </a:srgbClr>
                  </a:outerShdw>
                </a:effectLst>
                <a:latin typeface="+mj-lt"/>
                <a:ea typeface="+mj-ea"/>
                <a:cs typeface="+mj-cs"/>
              </a:rPr>
              <a:t>Laws You Need to Know About </a:t>
            </a:r>
          </a:p>
        </p:txBody>
      </p:sp>
      <p:sp>
        <p:nvSpPr>
          <p:cNvPr id="3" name="TextBox 2"/>
          <p:cNvSpPr txBox="1"/>
          <p:nvPr/>
        </p:nvSpPr>
        <p:spPr>
          <a:xfrm>
            <a:off x="7924800" y="6324600"/>
            <a:ext cx="641931" cy="369332"/>
          </a:xfrm>
          <a:prstGeom prst="rect">
            <a:avLst/>
          </a:prstGeom>
          <a:noFill/>
        </p:spPr>
        <p:txBody>
          <a:bodyPr wrap="square" rtlCol="0">
            <a:spAutoFit/>
          </a:bodyPr>
          <a:lstStyle/>
          <a:p>
            <a:pPr algn="r"/>
            <a:r>
              <a:rPr lang="en-US" dirty="0" smtClean="0"/>
              <a:t>34</a:t>
            </a:r>
            <a:endParaRPr lang="en-US" dirty="0"/>
          </a:p>
        </p:txBody>
      </p:sp>
    </p:spTree>
    <p:extLst>
      <p:ext uri="{BB962C8B-B14F-4D97-AF65-F5344CB8AC3E}">
        <p14:creationId xmlns:p14="http://schemas.microsoft.com/office/powerpoint/2010/main" xmlns="" val="10334157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Laws</a:t>
            </a:r>
            <a:endParaRPr lang="en-US" dirty="0"/>
          </a:p>
        </p:txBody>
      </p:sp>
      <p:sp>
        <p:nvSpPr>
          <p:cNvPr id="3" name="Content Placeholder 2"/>
          <p:cNvSpPr>
            <a:spLocks noGrp="1"/>
          </p:cNvSpPr>
          <p:nvPr>
            <p:ph idx="1"/>
          </p:nvPr>
        </p:nvSpPr>
        <p:spPr/>
        <p:txBody>
          <a:bodyPr/>
          <a:lstStyle/>
          <a:p>
            <a:pPr algn="ctr">
              <a:buNone/>
            </a:pPr>
            <a:r>
              <a:rPr lang="en-US" dirty="0" smtClean="0"/>
              <a:t>The following slides provide very high level information about specific laws.  For details about the specific laws, such as safe harbor provisions, consult the applicable statute and regulations concerning the law.</a:t>
            </a:r>
            <a:endParaRPr lang="en-US" dirty="0"/>
          </a:p>
        </p:txBody>
      </p:sp>
      <p:sp>
        <p:nvSpPr>
          <p:cNvPr id="5" name="TextBox 4"/>
          <p:cNvSpPr txBox="1"/>
          <p:nvPr/>
        </p:nvSpPr>
        <p:spPr>
          <a:xfrm>
            <a:off x="7924800" y="6324600"/>
            <a:ext cx="641931" cy="369332"/>
          </a:xfrm>
          <a:prstGeom prst="rect">
            <a:avLst/>
          </a:prstGeom>
          <a:noFill/>
        </p:spPr>
        <p:txBody>
          <a:bodyPr wrap="square" rtlCol="0">
            <a:spAutoFit/>
          </a:bodyPr>
          <a:lstStyle/>
          <a:p>
            <a:pPr algn="r"/>
            <a:r>
              <a:rPr lang="en-US" dirty="0" smtClean="0"/>
              <a:t>35</a:t>
            </a:r>
            <a:endParaRPr lang="en-US" dirty="0"/>
          </a:p>
        </p:txBody>
      </p:sp>
    </p:spTree>
    <p:extLst>
      <p:ext uri="{BB962C8B-B14F-4D97-AF65-F5344CB8AC3E}">
        <p14:creationId xmlns:p14="http://schemas.microsoft.com/office/powerpoint/2010/main" xmlns="" val="35302582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Civil Fraud</a:t>
            </a:r>
            <a:br>
              <a:rPr lang="en-US" dirty="0" smtClean="0"/>
            </a:br>
            <a:r>
              <a:rPr lang="en-US" dirty="0" smtClean="0"/>
              <a:t>Civil False Claims Act</a:t>
            </a:r>
            <a:endParaRPr lang="en-US" dirty="0"/>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pPr algn="ctr">
              <a:buNone/>
            </a:pPr>
            <a:r>
              <a:rPr lang="en-US" dirty="0" smtClean="0"/>
              <a:t>Prohibits:</a:t>
            </a:r>
          </a:p>
          <a:p>
            <a:pPr algn="ctr">
              <a:buNone/>
            </a:pPr>
            <a:endParaRPr lang="en-US" dirty="0" smtClean="0"/>
          </a:p>
          <a:p>
            <a:r>
              <a:rPr lang="en-US" dirty="0" smtClean="0"/>
              <a:t>Presenting a false claim for payment or approval; </a:t>
            </a:r>
          </a:p>
          <a:p>
            <a:r>
              <a:rPr lang="en-US" dirty="0" smtClean="0"/>
              <a:t>Making or using a false record or statement in support of a false claim;</a:t>
            </a:r>
          </a:p>
          <a:p>
            <a:r>
              <a:rPr lang="en-US" dirty="0" smtClean="0"/>
              <a:t>Conspiring to violate the False Claims Act; </a:t>
            </a:r>
          </a:p>
          <a:p>
            <a:r>
              <a:rPr lang="en-US" dirty="0" smtClean="0"/>
              <a:t>Falsely certifying the type/amount of property to be used by the Government; </a:t>
            </a:r>
          </a:p>
          <a:p>
            <a:r>
              <a:rPr lang="en-US" dirty="0" smtClean="0"/>
              <a:t>Certifying receipt of property without knowing if it’s true; </a:t>
            </a:r>
          </a:p>
          <a:p>
            <a:r>
              <a:rPr lang="en-US" dirty="0" smtClean="0"/>
              <a:t>Buying property from an unauthorized Government officer; and </a:t>
            </a:r>
          </a:p>
          <a:p>
            <a:r>
              <a:rPr lang="en-US" dirty="0" smtClean="0"/>
              <a:t>Knowingly concealing or knowingly and improperly avoiding or decreasing an obligation to pay the Government.</a:t>
            </a:r>
          </a:p>
          <a:p>
            <a:endParaRPr lang="en-US" dirty="0" smtClean="0"/>
          </a:p>
          <a:p>
            <a:pPr>
              <a:buNone/>
            </a:pPr>
            <a:r>
              <a:rPr lang="en-US" dirty="0" smtClean="0"/>
              <a:t>31 United States Code § 3729-3733</a:t>
            </a:r>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36</a:t>
            </a:r>
            <a:endParaRPr lang="en-US" dirty="0"/>
          </a:p>
        </p:txBody>
      </p:sp>
    </p:spTree>
    <p:extLst>
      <p:ext uri="{BB962C8B-B14F-4D97-AF65-F5344CB8AC3E}">
        <p14:creationId xmlns:p14="http://schemas.microsoft.com/office/powerpoint/2010/main" xmlns="" val="40927199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Civil False Claims Act Damages and Penalties</a:t>
            </a:r>
            <a:endParaRPr lang="en-US" dirty="0"/>
          </a:p>
        </p:txBody>
      </p:sp>
      <p:sp>
        <p:nvSpPr>
          <p:cNvPr id="3" name="Content Placeholder 2"/>
          <p:cNvSpPr>
            <a:spLocks noGrp="1"/>
          </p:cNvSpPr>
          <p:nvPr>
            <p:ph idx="1"/>
          </p:nvPr>
        </p:nvSpPr>
        <p:spPr/>
        <p:txBody>
          <a:bodyPr/>
          <a:lstStyle/>
          <a:p>
            <a:pPr algn="ctr">
              <a:buNone/>
            </a:pPr>
            <a:r>
              <a:rPr lang="en-US" dirty="0" smtClean="0"/>
              <a:t>The damages may be tripled.  Civil Money Penalty between $5,000 and $10,000 for each claim. 	</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37</a:t>
            </a:r>
            <a:endParaRPr lang="en-US" dirty="0"/>
          </a:p>
        </p:txBody>
      </p:sp>
    </p:spTree>
    <p:extLst>
      <p:ext uri="{BB962C8B-B14F-4D97-AF65-F5344CB8AC3E}">
        <p14:creationId xmlns:p14="http://schemas.microsoft.com/office/powerpoint/2010/main" xmlns="" val="134926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I Need Training?</a:t>
            </a:r>
            <a:endParaRPr lang="en-US" dirty="0"/>
          </a:p>
        </p:txBody>
      </p:sp>
      <p:sp>
        <p:nvSpPr>
          <p:cNvPr id="3" name="Content Placeholder 2"/>
          <p:cNvSpPr>
            <a:spLocks noGrp="1"/>
          </p:cNvSpPr>
          <p:nvPr>
            <p:ph idx="1"/>
          </p:nvPr>
        </p:nvSpPr>
        <p:spPr/>
        <p:txBody>
          <a:bodyPr>
            <a:normAutofit fontScale="55000" lnSpcReduction="20000"/>
          </a:bodyPr>
          <a:lstStyle/>
          <a:p>
            <a:pPr algn="ctr">
              <a:buNone/>
            </a:pPr>
            <a:endParaRPr lang="en-US" dirty="0" smtClean="0"/>
          </a:p>
          <a:p>
            <a:pPr algn="ctr">
              <a:buNone/>
            </a:pPr>
            <a:r>
              <a:rPr lang="en-US" dirty="0" smtClean="0"/>
              <a:t>	</a:t>
            </a:r>
            <a:r>
              <a:rPr lang="en-US" sz="3800" dirty="0" smtClean="0"/>
              <a:t>Every year </a:t>
            </a:r>
            <a:r>
              <a:rPr lang="en-US" sz="3800" i="1" dirty="0" smtClean="0"/>
              <a:t>millions</a:t>
            </a:r>
            <a:r>
              <a:rPr lang="en-US" sz="3800" dirty="0" smtClean="0"/>
              <a:t> of dollars are improperly spent because of fraud, waste, and abuse.  It affects everyone.</a:t>
            </a:r>
          </a:p>
          <a:p>
            <a:pPr algn="ctr">
              <a:buNone/>
            </a:pPr>
            <a:endParaRPr lang="en-US" dirty="0" smtClean="0"/>
          </a:p>
          <a:p>
            <a:pPr algn="ctr">
              <a:buNone/>
            </a:pPr>
            <a:r>
              <a:rPr lang="en-US" sz="4000" b="1" dirty="0" smtClean="0"/>
              <a:t>Including </a:t>
            </a:r>
            <a:r>
              <a:rPr lang="en-US" sz="9300" b="1" u="sng" dirty="0" smtClean="0"/>
              <a:t>YOU</a:t>
            </a:r>
            <a:r>
              <a:rPr lang="en-US" sz="4000" dirty="0" smtClean="0"/>
              <a:t>.</a:t>
            </a:r>
          </a:p>
          <a:p>
            <a:pPr algn="ctr">
              <a:buNone/>
            </a:pPr>
            <a:endParaRPr lang="en-US" dirty="0" smtClean="0"/>
          </a:p>
          <a:p>
            <a:pPr algn="ctr">
              <a:buNone/>
            </a:pPr>
            <a:r>
              <a:rPr lang="en-US" sz="3800" dirty="0" smtClean="0"/>
              <a:t>This training will help you detect, correct, and prevent fraud, waste, and abuse. </a:t>
            </a:r>
          </a:p>
          <a:p>
            <a:pPr algn="ctr">
              <a:buNone/>
            </a:pPr>
            <a:r>
              <a:rPr lang="en-US" dirty="0" smtClean="0"/>
              <a:t> </a:t>
            </a:r>
          </a:p>
          <a:p>
            <a:pPr algn="ctr">
              <a:buNone/>
            </a:pPr>
            <a:r>
              <a:rPr lang="en-US" sz="9300" b="1" u="sng" dirty="0" smtClean="0"/>
              <a:t>YOU</a:t>
            </a:r>
            <a:r>
              <a:rPr lang="en-US" sz="4000" b="1" dirty="0" smtClean="0"/>
              <a:t> are part of the solution.  </a:t>
            </a:r>
          </a:p>
          <a:p>
            <a:pPr algn="ctr">
              <a:buNone/>
            </a:pPr>
            <a:endParaRPr lang="en-US" dirty="0" smtClean="0"/>
          </a:p>
          <a:p>
            <a:pPr algn="ctr">
              <a:buNone/>
            </a:pP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2</a:t>
            </a:r>
            <a:endParaRPr lang="en-US" dirty="0"/>
          </a:p>
        </p:txBody>
      </p:sp>
    </p:spTree>
    <p:extLst>
      <p:ext uri="{BB962C8B-B14F-4D97-AF65-F5344CB8AC3E}">
        <p14:creationId xmlns:p14="http://schemas.microsoft.com/office/powerpoint/2010/main" xmlns="" val="346969351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Fraud Penalties</a:t>
            </a:r>
            <a:endParaRPr lang="en-US" dirty="0"/>
          </a:p>
        </p:txBody>
      </p:sp>
      <p:sp>
        <p:nvSpPr>
          <p:cNvPr id="3" name="Content Placeholder 2"/>
          <p:cNvSpPr>
            <a:spLocks noGrp="1"/>
          </p:cNvSpPr>
          <p:nvPr>
            <p:ph idx="1"/>
          </p:nvPr>
        </p:nvSpPr>
        <p:spPr>
          <a:xfrm>
            <a:off x="381000" y="2209800"/>
            <a:ext cx="8229600" cy="2895600"/>
          </a:xfrm>
        </p:spPr>
        <p:txBody>
          <a:bodyPr>
            <a:normAutofit fontScale="92500" lnSpcReduction="10000"/>
          </a:bodyPr>
          <a:lstStyle/>
          <a:p>
            <a:pPr algn="ctr">
              <a:buNone/>
            </a:pPr>
            <a:r>
              <a:rPr lang="en-US" dirty="0" smtClean="0"/>
              <a:t>If convicted, the individual shall be fined, imprisoned, or both.  If the violations resulted in death, the individual may be imprisoned for any term of years or for life, or both.</a:t>
            </a:r>
          </a:p>
          <a:p>
            <a:pPr algn="ctr">
              <a:buNone/>
            </a:pPr>
            <a:endParaRPr lang="en-US" dirty="0" smtClean="0"/>
          </a:p>
          <a:p>
            <a:pPr algn="ctr">
              <a:buNone/>
            </a:pPr>
            <a:r>
              <a:rPr lang="en-US" dirty="0" smtClean="0"/>
              <a:t>18 United States Code §1347</a:t>
            </a:r>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38</a:t>
            </a:r>
            <a:endParaRPr lang="en-US" dirty="0"/>
          </a:p>
        </p:txBody>
      </p:sp>
    </p:spTree>
    <p:extLst>
      <p:ext uri="{BB962C8B-B14F-4D97-AF65-F5344CB8AC3E}">
        <p14:creationId xmlns:p14="http://schemas.microsoft.com/office/powerpoint/2010/main" xmlns="" val="26475439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Anti-Kickback Statute</a:t>
            </a:r>
            <a:endParaRPr lang="en-US" dirty="0"/>
          </a:p>
        </p:txBody>
      </p:sp>
      <p:sp>
        <p:nvSpPr>
          <p:cNvPr id="3" name="Content Placeholder 2"/>
          <p:cNvSpPr>
            <a:spLocks noGrp="1"/>
          </p:cNvSpPr>
          <p:nvPr>
            <p:ph idx="1"/>
          </p:nvPr>
        </p:nvSpPr>
        <p:spPr/>
        <p:txBody>
          <a:bodyPr>
            <a:normAutofit fontScale="92500" lnSpcReduction="20000"/>
          </a:bodyPr>
          <a:lstStyle/>
          <a:p>
            <a:pPr algn="ctr">
              <a:buNone/>
            </a:pPr>
            <a:r>
              <a:rPr lang="en-US" dirty="0" smtClean="0"/>
              <a:t>Prohibits:</a:t>
            </a:r>
          </a:p>
          <a:p>
            <a:pPr algn="ctr">
              <a:buNone/>
            </a:pPr>
            <a:endParaRPr lang="en-US" dirty="0" smtClean="0"/>
          </a:p>
          <a:p>
            <a:pPr algn="ctr">
              <a:buNone/>
            </a:pPr>
            <a:r>
              <a:rPr lang="en-US" dirty="0" smtClean="0"/>
              <a:t>Knowingly and willfully soliciting, receiving, offering or paying remuneration (including any kickback, bribe, or rebate) for referrals for services that are paid in whole or in part under a federal health care program (which includes the Medicare program).</a:t>
            </a:r>
          </a:p>
          <a:p>
            <a:pPr algn="ctr">
              <a:buNone/>
            </a:pPr>
            <a:endParaRPr lang="en-US" dirty="0" smtClean="0"/>
          </a:p>
          <a:p>
            <a:pPr>
              <a:buNone/>
            </a:pPr>
            <a:r>
              <a:rPr lang="en-US" dirty="0" smtClean="0"/>
              <a:t>42 United States Code §1320a-7b(b)</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39</a:t>
            </a:r>
            <a:endParaRPr lang="en-US" dirty="0"/>
          </a:p>
        </p:txBody>
      </p:sp>
    </p:spTree>
    <p:extLst>
      <p:ext uri="{BB962C8B-B14F-4D97-AF65-F5344CB8AC3E}">
        <p14:creationId xmlns:p14="http://schemas.microsoft.com/office/powerpoint/2010/main" xmlns="" val="32251265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Anti-Kickback Statute Penalties</a:t>
            </a:r>
            <a:endParaRPr lang="en-US" dirty="0"/>
          </a:p>
        </p:txBody>
      </p:sp>
      <p:sp>
        <p:nvSpPr>
          <p:cNvPr id="3" name="Content Placeholder 2"/>
          <p:cNvSpPr>
            <a:spLocks noGrp="1"/>
          </p:cNvSpPr>
          <p:nvPr>
            <p:ph idx="1"/>
          </p:nvPr>
        </p:nvSpPr>
        <p:spPr>
          <a:xfrm>
            <a:off x="457200" y="2590800"/>
            <a:ext cx="8229600" cy="1600200"/>
          </a:xfrm>
        </p:spPr>
        <p:txBody>
          <a:bodyPr/>
          <a:lstStyle/>
          <a:p>
            <a:pPr algn="ctr">
              <a:buNone/>
            </a:pPr>
            <a:r>
              <a:rPr lang="en-US" dirty="0" smtClean="0"/>
              <a:t>Fine of up to $25,000, imprisonment up to five (5) years, or both fine and imprisonment.</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40</a:t>
            </a:r>
            <a:endParaRPr lang="en-US" dirty="0"/>
          </a:p>
        </p:txBody>
      </p:sp>
    </p:spTree>
    <p:extLst>
      <p:ext uri="{BB962C8B-B14F-4D97-AF65-F5344CB8AC3E}">
        <p14:creationId xmlns:p14="http://schemas.microsoft.com/office/powerpoint/2010/main" xmlns="" val="31896346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Stark  Statute</a:t>
            </a:r>
            <a:br>
              <a:rPr lang="en-US" dirty="0" smtClean="0"/>
            </a:br>
            <a:r>
              <a:rPr lang="en-US" dirty="0" smtClean="0"/>
              <a:t>(Physician Self-Referral Law)</a:t>
            </a:r>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US" dirty="0" smtClean="0"/>
              <a:t>	Prohibits a physician from making a referral for certain designated health services to an entity in which the physician (or a member of his or her family) has an ownership/investment interest or with which he or she has a compensation arrangement (exceptions apply).</a:t>
            </a:r>
          </a:p>
          <a:p>
            <a:pPr algn="ctr">
              <a:buNone/>
            </a:pPr>
            <a:endParaRPr lang="en-US" dirty="0" smtClean="0"/>
          </a:p>
          <a:p>
            <a:pPr algn="ctr">
              <a:buNone/>
            </a:pPr>
            <a:endParaRPr lang="en-US" dirty="0" smtClean="0"/>
          </a:p>
          <a:p>
            <a:pPr>
              <a:buNone/>
            </a:pPr>
            <a:r>
              <a:rPr lang="en-US" dirty="0" smtClean="0"/>
              <a:t>42 United States Code §1395nn</a:t>
            </a:r>
            <a:endParaRPr lang="en-US" dirty="0"/>
          </a:p>
        </p:txBody>
      </p:sp>
      <p:sp>
        <p:nvSpPr>
          <p:cNvPr id="5" name="TextBox 4"/>
          <p:cNvSpPr txBox="1"/>
          <p:nvPr/>
        </p:nvSpPr>
        <p:spPr>
          <a:xfrm>
            <a:off x="7924800" y="6324600"/>
            <a:ext cx="641931" cy="369332"/>
          </a:xfrm>
          <a:prstGeom prst="rect">
            <a:avLst/>
          </a:prstGeom>
          <a:noFill/>
        </p:spPr>
        <p:txBody>
          <a:bodyPr wrap="square" rtlCol="0">
            <a:spAutoFit/>
          </a:bodyPr>
          <a:lstStyle/>
          <a:p>
            <a:pPr algn="r"/>
            <a:r>
              <a:rPr lang="en-US" dirty="0" smtClean="0"/>
              <a:t>41</a:t>
            </a:r>
            <a:endParaRPr lang="en-US" dirty="0"/>
          </a:p>
        </p:txBody>
      </p:sp>
    </p:spTree>
    <p:extLst>
      <p:ext uri="{BB962C8B-B14F-4D97-AF65-F5344CB8AC3E}">
        <p14:creationId xmlns:p14="http://schemas.microsoft.com/office/powerpoint/2010/main" xmlns="" val="21552495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Stark Statute Damages and Penalties</a:t>
            </a:r>
            <a:endParaRPr lang="en-US" dirty="0"/>
          </a:p>
        </p:txBody>
      </p:sp>
      <p:sp>
        <p:nvSpPr>
          <p:cNvPr id="3" name="Content Placeholder 2"/>
          <p:cNvSpPr>
            <a:spLocks noGrp="1"/>
          </p:cNvSpPr>
          <p:nvPr>
            <p:ph idx="1"/>
          </p:nvPr>
        </p:nvSpPr>
        <p:spPr>
          <a:xfrm>
            <a:off x="457200" y="2819400"/>
            <a:ext cx="8229600" cy="1828800"/>
          </a:xfrm>
        </p:spPr>
        <p:txBody>
          <a:bodyPr>
            <a:normAutofit fontScale="85000" lnSpcReduction="10000"/>
          </a:bodyPr>
          <a:lstStyle/>
          <a:p>
            <a:pPr algn="ctr">
              <a:buNone/>
            </a:pPr>
            <a:r>
              <a:rPr lang="en-US" dirty="0" smtClean="0"/>
              <a:t>Medicare claims tainted by an arrangement that does not comply with Stark are not payable.  Up to a </a:t>
            </a:r>
            <a:r>
              <a:rPr lang="en-US" b="1" dirty="0" smtClean="0"/>
              <a:t>$15,000 </a:t>
            </a:r>
            <a:r>
              <a:rPr lang="en-US" u="sng" dirty="0" smtClean="0"/>
              <a:t>fine for each service provided</a:t>
            </a:r>
            <a:r>
              <a:rPr lang="en-US" dirty="0" smtClean="0"/>
              <a:t>.  Up to </a:t>
            </a:r>
            <a:r>
              <a:rPr lang="en-US" b="1" dirty="0" smtClean="0"/>
              <a:t>a $100,000</a:t>
            </a:r>
            <a:r>
              <a:rPr lang="en-US" dirty="0" smtClean="0"/>
              <a:t> </a:t>
            </a:r>
            <a:r>
              <a:rPr lang="en-US" u="sng" dirty="0" smtClean="0"/>
              <a:t>fine for entering into an arrangement or scheme</a:t>
            </a:r>
            <a:r>
              <a:rPr lang="en-US" dirty="0" smtClean="0"/>
              <a:t>.</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42</a:t>
            </a:r>
            <a:endParaRPr lang="en-US" dirty="0"/>
          </a:p>
        </p:txBody>
      </p:sp>
    </p:spTree>
    <p:extLst>
      <p:ext uri="{BB962C8B-B14F-4D97-AF65-F5344CB8AC3E}">
        <p14:creationId xmlns:p14="http://schemas.microsoft.com/office/powerpoint/2010/main" xmlns="" val="20268984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Exclusion</a:t>
            </a:r>
            <a:endParaRPr lang="en-US" dirty="0"/>
          </a:p>
        </p:txBody>
      </p:sp>
      <p:sp>
        <p:nvSpPr>
          <p:cNvPr id="3" name="Content Placeholder 2"/>
          <p:cNvSpPr>
            <a:spLocks noGrp="1"/>
          </p:cNvSpPr>
          <p:nvPr>
            <p:ph idx="1"/>
          </p:nvPr>
        </p:nvSpPr>
        <p:spPr/>
        <p:txBody>
          <a:bodyPr/>
          <a:lstStyle/>
          <a:p>
            <a:pPr algn="ctr">
              <a:buNone/>
            </a:pPr>
            <a:r>
              <a:rPr lang="en-US" dirty="0" smtClean="0"/>
              <a:t>No Federal health care program payment may be made for any item or service furnished, ordered, or prescribed by an individual or entity excluded by the Office of Inspector General.</a:t>
            </a:r>
          </a:p>
          <a:p>
            <a:pPr algn="ctr">
              <a:buNone/>
            </a:pPr>
            <a:endParaRPr lang="en-US" dirty="0" smtClean="0"/>
          </a:p>
          <a:p>
            <a:pPr algn="ctr">
              <a:buNone/>
            </a:pPr>
            <a:r>
              <a:rPr lang="en-US" dirty="0" smtClean="0"/>
              <a:t>42 U.S.C. §1395(e)(1)</a:t>
            </a:r>
          </a:p>
          <a:p>
            <a:pPr algn="ctr">
              <a:buNone/>
            </a:pPr>
            <a:r>
              <a:rPr lang="en-US" dirty="0" smtClean="0"/>
              <a:t>42 C.F.R. §1001.1901</a:t>
            </a:r>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43</a:t>
            </a:r>
            <a:endParaRPr lang="en-US" dirty="0"/>
          </a:p>
        </p:txBody>
      </p:sp>
    </p:spTree>
    <p:extLst>
      <p:ext uri="{BB962C8B-B14F-4D97-AF65-F5344CB8AC3E}">
        <p14:creationId xmlns:p14="http://schemas.microsoft.com/office/powerpoint/2010/main" xmlns="" val="379898545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HIPAA</a:t>
            </a:r>
            <a:endParaRPr lang="en-US" dirty="0"/>
          </a:p>
        </p:txBody>
      </p:sp>
      <p:sp>
        <p:nvSpPr>
          <p:cNvPr id="3" name="Content Placeholder 2"/>
          <p:cNvSpPr>
            <a:spLocks noGrp="1"/>
          </p:cNvSpPr>
          <p:nvPr>
            <p:ph idx="1"/>
          </p:nvPr>
        </p:nvSpPr>
        <p:spPr/>
        <p:txBody>
          <a:bodyPr/>
          <a:lstStyle/>
          <a:p>
            <a:pPr algn="ctr">
              <a:buNone/>
            </a:pPr>
            <a:r>
              <a:rPr lang="en-US" dirty="0" smtClean="0"/>
              <a:t>Health Insurance Portability and Accountability Act of 1996 (P.L. 104-191)</a:t>
            </a:r>
          </a:p>
          <a:p>
            <a:pPr algn="ctr">
              <a:buNone/>
            </a:pPr>
            <a:endParaRPr lang="en-US" sz="2000" dirty="0" smtClean="0"/>
          </a:p>
          <a:p>
            <a:pPr algn="ctr">
              <a:buNone/>
            </a:pPr>
            <a:r>
              <a:rPr lang="en-US" sz="2000" dirty="0" smtClean="0"/>
              <a:t>Created greater access to health care insurance, protection of privacy of health care data, and promoted standardization and efficiency in the health care industry.</a:t>
            </a:r>
          </a:p>
          <a:p>
            <a:pPr algn="ctr">
              <a:buNone/>
            </a:pPr>
            <a:endParaRPr lang="en-US" sz="2000" dirty="0" smtClean="0"/>
          </a:p>
          <a:p>
            <a:pPr algn="ctr">
              <a:buNone/>
            </a:pPr>
            <a:r>
              <a:rPr lang="en-US" sz="2000" dirty="0" smtClean="0"/>
              <a:t>Safeguards to prevent unauthorized access to protected health care information.  </a:t>
            </a:r>
          </a:p>
          <a:p>
            <a:pPr algn="ctr">
              <a:buNone/>
            </a:pPr>
            <a:endParaRPr lang="en-US" sz="2000" dirty="0" smtClean="0"/>
          </a:p>
          <a:p>
            <a:pPr algn="ctr">
              <a:buNone/>
            </a:pPr>
            <a:r>
              <a:rPr lang="en-US" sz="2000" dirty="0" smtClean="0"/>
              <a:t>As a individual who has access to protected health care information, you are responsible for adhering to HIPAA.</a:t>
            </a:r>
            <a:endParaRPr lang="en-US" sz="2000"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44</a:t>
            </a:r>
            <a:endParaRPr lang="en-US" dirty="0"/>
          </a:p>
        </p:txBody>
      </p:sp>
    </p:spTree>
    <p:extLst>
      <p:ext uri="{BB962C8B-B14F-4D97-AF65-F5344CB8AC3E}">
        <p14:creationId xmlns:p14="http://schemas.microsoft.com/office/powerpoint/2010/main" xmlns="" val="17252581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p:cNvSpPr>
          <p:nvPr/>
        </p:nvSpPr>
        <p:spPr>
          <a:xfrm>
            <a:off x="381000" y="990600"/>
            <a:ext cx="8229600" cy="4724400"/>
          </a:xfrm>
          <a:prstGeom prst="rect">
            <a:avLst/>
          </a:prstGeom>
        </p:spPr>
        <p:txBody>
          <a:bodyPr vert="horz" anchor="ctr">
            <a:noAutofit/>
            <a:scene3d>
              <a:camera prst="obliqueBottomLeft"/>
              <a:lightRig rig="threePt" dir="t"/>
            </a:scene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9600" b="1" dirty="0" smtClean="0">
                <a:ln w="6350">
                  <a:noFill/>
                </a:ln>
                <a:solidFill>
                  <a:schemeClr val="tx2"/>
                </a:solidFill>
                <a:effectLst>
                  <a:outerShdw blurRad="114300" dist="101600" dir="2700000" algn="tl" rotWithShape="0">
                    <a:srgbClr val="000000">
                      <a:alpha val="40000"/>
                    </a:srgbClr>
                  </a:outerShdw>
                </a:effectLst>
                <a:latin typeface="+mj-lt"/>
                <a:ea typeface="+mj-ea"/>
                <a:cs typeface="+mj-cs"/>
              </a:rPr>
              <a:t>Consequences</a:t>
            </a:r>
          </a:p>
        </p:txBody>
      </p:sp>
      <p:sp>
        <p:nvSpPr>
          <p:cNvPr id="3" name="TextBox 2"/>
          <p:cNvSpPr txBox="1"/>
          <p:nvPr/>
        </p:nvSpPr>
        <p:spPr>
          <a:xfrm>
            <a:off x="7924800" y="6324600"/>
            <a:ext cx="641931" cy="369332"/>
          </a:xfrm>
          <a:prstGeom prst="rect">
            <a:avLst/>
          </a:prstGeom>
          <a:noFill/>
        </p:spPr>
        <p:txBody>
          <a:bodyPr wrap="square" rtlCol="0">
            <a:spAutoFit/>
          </a:bodyPr>
          <a:lstStyle/>
          <a:p>
            <a:pPr algn="r"/>
            <a:r>
              <a:rPr lang="en-US" dirty="0" smtClean="0"/>
              <a:t>45</a:t>
            </a:r>
            <a:endParaRPr lang="en-US" dirty="0"/>
          </a:p>
        </p:txBody>
      </p:sp>
    </p:spTree>
    <p:extLst>
      <p:ext uri="{BB962C8B-B14F-4D97-AF65-F5344CB8AC3E}">
        <p14:creationId xmlns:p14="http://schemas.microsoft.com/office/powerpoint/2010/main" xmlns="" val="83764960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Consequences of Committing Fraud, Waste, or Abuse</a:t>
            </a:r>
            <a:endParaRPr lang="en-US" dirty="0"/>
          </a:p>
        </p:txBody>
      </p:sp>
      <p:sp>
        <p:nvSpPr>
          <p:cNvPr id="3" name="Content Placeholder 2"/>
          <p:cNvSpPr>
            <a:spLocks noGrp="1"/>
          </p:cNvSpPr>
          <p:nvPr>
            <p:ph idx="1"/>
          </p:nvPr>
        </p:nvSpPr>
        <p:spPr>
          <a:xfrm>
            <a:off x="457200" y="1752600"/>
            <a:ext cx="8229600" cy="4648200"/>
          </a:xfrm>
        </p:spPr>
        <p:txBody>
          <a:bodyPr/>
          <a:lstStyle/>
          <a:p>
            <a:pPr>
              <a:buNone/>
            </a:pPr>
            <a:r>
              <a:rPr lang="en-US" dirty="0" smtClean="0"/>
              <a:t>	The following are potential penalties.  The actual consequence depends on the violation.</a:t>
            </a:r>
          </a:p>
          <a:p>
            <a:r>
              <a:rPr lang="en-US" dirty="0" smtClean="0"/>
              <a:t>Civil Money Penalties</a:t>
            </a:r>
          </a:p>
          <a:p>
            <a:r>
              <a:rPr lang="en-US" dirty="0" smtClean="0"/>
              <a:t>Criminal Conviction/Fines</a:t>
            </a:r>
          </a:p>
          <a:p>
            <a:r>
              <a:rPr lang="en-US" dirty="0" smtClean="0"/>
              <a:t>Civil Prosecution</a:t>
            </a:r>
          </a:p>
          <a:p>
            <a:r>
              <a:rPr lang="en-US" dirty="0" smtClean="0"/>
              <a:t>Imprisonment</a:t>
            </a:r>
          </a:p>
          <a:p>
            <a:r>
              <a:rPr lang="en-US" dirty="0" smtClean="0"/>
              <a:t>Loss of Provider License</a:t>
            </a:r>
          </a:p>
          <a:p>
            <a:r>
              <a:rPr lang="en-US" dirty="0" smtClean="0"/>
              <a:t>Exclusion from Federal Health Care programs</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46</a:t>
            </a:r>
            <a:endParaRPr lang="en-US" dirty="0"/>
          </a:p>
        </p:txBody>
      </p:sp>
    </p:spTree>
    <p:extLst>
      <p:ext uri="{BB962C8B-B14F-4D97-AF65-F5344CB8AC3E}">
        <p14:creationId xmlns:p14="http://schemas.microsoft.com/office/powerpoint/2010/main" xmlns="" val="334820500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dirty="0" smtClean="0"/>
              <a:t>	A person comes to your pharmacy to drop off a prescription for a beneficiary who is a “regular” customer.  The prescription is for a controlled substance with a quantity of 160.  This beneficiary normally receives a quantity of 60, not 160.  You review the prescription and have concerns about possible forgery.  </a:t>
            </a:r>
            <a:br>
              <a:rPr lang="en-US" dirty="0" smtClean="0"/>
            </a:br>
            <a:r>
              <a:rPr lang="en-US" dirty="0" smtClean="0"/>
              <a:t/>
            </a:r>
            <a:br>
              <a:rPr lang="en-US" dirty="0" smtClean="0"/>
            </a:br>
            <a:r>
              <a:rPr lang="en-US" dirty="0" smtClean="0"/>
              <a:t>What is your next step?</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47</a:t>
            </a:r>
            <a:endParaRPr lang="en-US" dirty="0"/>
          </a:p>
        </p:txBody>
      </p:sp>
    </p:spTree>
    <p:extLst>
      <p:ext uri="{BB962C8B-B14F-4D97-AF65-F5344CB8AC3E}">
        <p14:creationId xmlns:p14="http://schemas.microsoft.com/office/powerpoint/2010/main" xmlns="" val="1122127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Meet the regulatory requirement for training and education</a:t>
            </a:r>
          </a:p>
          <a:p>
            <a:r>
              <a:rPr lang="en-US" dirty="0" smtClean="0"/>
              <a:t>Provide information on the scope of fraud, waste, and abuse</a:t>
            </a:r>
          </a:p>
          <a:p>
            <a:r>
              <a:rPr lang="en-US" dirty="0" smtClean="0"/>
              <a:t>Explain obligation of everyone to detect, prevent, and correct fraud, waste, and abuse</a:t>
            </a:r>
          </a:p>
          <a:p>
            <a:r>
              <a:rPr lang="en-US" dirty="0" smtClean="0"/>
              <a:t>Provide information on how to report fraud, waste, and abuse</a:t>
            </a:r>
          </a:p>
          <a:p>
            <a:r>
              <a:rPr lang="en-US" dirty="0" smtClean="0"/>
              <a:t>Provide information on laws pertaining to fraud, waste, and abuse</a:t>
            </a:r>
          </a:p>
          <a:p>
            <a:pPr>
              <a:buClr>
                <a:schemeClr val="tx2"/>
              </a:buClr>
              <a:buFont typeface="Wingdings" pitchFamily="2" charset="2"/>
              <a:buChar char="v"/>
            </a:pPr>
            <a:endParaRPr lang="en-US" dirty="0" smtClean="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3</a:t>
            </a:r>
            <a:endParaRPr lang="en-US" dirty="0"/>
          </a:p>
        </p:txBody>
      </p:sp>
    </p:spTree>
    <p:extLst>
      <p:ext uri="{BB962C8B-B14F-4D97-AF65-F5344CB8AC3E}">
        <p14:creationId xmlns:p14="http://schemas.microsoft.com/office/powerpoint/2010/main" xmlns="" val="417751408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3" name="Content Placeholder 2"/>
          <p:cNvSpPr>
            <a:spLocks noGrp="1"/>
          </p:cNvSpPr>
          <p:nvPr>
            <p:ph idx="1"/>
          </p:nvPr>
        </p:nvSpPr>
        <p:spPr/>
        <p:txBody>
          <a:bodyPr/>
          <a:lstStyle/>
          <a:p>
            <a:pPr marL="651510" indent="-514350">
              <a:buFont typeface="+mj-lt"/>
              <a:buAutoNum type="alphaUcPeriod"/>
            </a:pPr>
            <a:r>
              <a:rPr lang="en-US" dirty="0" smtClean="0"/>
              <a:t>Fill the prescription for 160 </a:t>
            </a:r>
          </a:p>
          <a:p>
            <a:pPr marL="651510" indent="-514350">
              <a:buFont typeface="+mj-lt"/>
              <a:buAutoNum type="alphaUcPeriod"/>
            </a:pPr>
            <a:r>
              <a:rPr lang="en-US" dirty="0" smtClean="0"/>
              <a:t>Fill the prescription for 60</a:t>
            </a:r>
          </a:p>
          <a:p>
            <a:pPr marL="651510" indent="-514350">
              <a:buFont typeface="Wingdings 2"/>
              <a:buAutoNum type="alphaUcPeriod" startAt="3"/>
            </a:pPr>
            <a:r>
              <a:rPr lang="en-US" dirty="0" smtClean="0"/>
              <a:t>Call the prescriber to verify quantity</a:t>
            </a:r>
          </a:p>
          <a:p>
            <a:pPr marL="651510" indent="-514350">
              <a:buAutoNum type="alphaUcPeriod" startAt="3"/>
            </a:pPr>
            <a:r>
              <a:rPr lang="en-US" dirty="0" smtClean="0"/>
              <a:t>Call the sponsor’s compliance department</a:t>
            </a:r>
          </a:p>
          <a:p>
            <a:pPr marL="651510" indent="-514350">
              <a:buAutoNum type="alphaUcPeriod" startAt="3"/>
            </a:pPr>
            <a:r>
              <a:rPr lang="en-US" dirty="0" smtClean="0"/>
              <a:t>Call law enforcement</a:t>
            </a:r>
          </a:p>
          <a:p>
            <a:pPr marL="651510" indent="-514350">
              <a:buAutoNum type="alphaUcPeriod" startAt="3"/>
            </a:pPr>
            <a:endParaRPr lang="en-US" dirty="0" smtClean="0"/>
          </a:p>
          <a:p>
            <a:endParaRPr lang="en-US" dirty="0" smtClean="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48</a:t>
            </a:r>
            <a:endParaRPr lang="en-US" dirty="0"/>
          </a:p>
        </p:txBody>
      </p:sp>
    </p:spTree>
    <p:extLst>
      <p:ext uri="{BB962C8B-B14F-4D97-AF65-F5344CB8AC3E}">
        <p14:creationId xmlns:p14="http://schemas.microsoft.com/office/powerpoint/2010/main" xmlns="" val="12013521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 Answer</a:t>
            </a:r>
            <a:endParaRPr lang="en-US" dirty="0"/>
          </a:p>
        </p:txBody>
      </p:sp>
      <p:sp>
        <p:nvSpPr>
          <p:cNvPr id="3" name="Content Placeholder 2"/>
          <p:cNvSpPr>
            <a:spLocks noGrp="1"/>
          </p:cNvSpPr>
          <p:nvPr>
            <p:ph idx="1"/>
          </p:nvPr>
        </p:nvSpPr>
        <p:spPr/>
        <p:txBody>
          <a:bodyPr/>
          <a:lstStyle/>
          <a:p>
            <a:pPr algn="ctr">
              <a:buNone/>
            </a:pPr>
            <a:r>
              <a:rPr lang="en-US" dirty="0" smtClean="0"/>
              <a:t>Answer:  C </a:t>
            </a:r>
          </a:p>
          <a:p>
            <a:pPr algn="ctr">
              <a:buNone/>
            </a:pPr>
            <a:r>
              <a:rPr lang="en-US" dirty="0" smtClean="0"/>
              <a:t>Call the prescriber to verify </a:t>
            </a:r>
          </a:p>
          <a:p>
            <a:pPr algn="ctr">
              <a:buNone/>
            </a:pPr>
            <a:endParaRPr lang="en-US" dirty="0" smtClean="0"/>
          </a:p>
          <a:p>
            <a:pPr algn="ctr">
              <a:buNone/>
            </a:pPr>
            <a:r>
              <a:rPr lang="en-US" dirty="0" smtClean="0"/>
              <a:t>	If the subscriber verifies that the quantity should be 60 and not 160 your next step should be to immediately call the sponsor’s compliance hotline.  The sponsor will provide next steps.</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49</a:t>
            </a:r>
            <a:endParaRPr lang="en-US" dirty="0"/>
          </a:p>
        </p:txBody>
      </p:sp>
    </p:spTree>
    <p:extLst>
      <p:ext uri="{BB962C8B-B14F-4D97-AF65-F5344CB8AC3E}">
        <p14:creationId xmlns:p14="http://schemas.microsoft.com/office/powerpoint/2010/main" xmlns="" val="29008384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dirty="0" smtClean="0"/>
              <a:t>Your job is to submit risk diagnosis to CMS for purposes of payment.  As part of this job you are to verify, through a certain process, that the data is accurate.  Your immediate supervisor tells you to ignore the sponsor’s process and to adjust/add risk diagnosis codes for certain individuals.</a:t>
            </a:r>
          </a:p>
          <a:p>
            <a:pPr algn="ctr">
              <a:buNone/>
            </a:pPr>
            <a:endParaRPr lang="en-US" dirty="0" smtClean="0"/>
          </a:p>
          <a:p>
            <a:pPr algn="ctr">
              <a:buNone/>
            </a:pPr>
            <a:r>
              <a:rPr lang="en-US" dirty="0" smtClean="0"/>
              <a:t>What do you do?</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50</a:t>
            </a:r>
            <a:endParaRPr lang="en-US" dirty="0"/>
          </a:p>
        </p:txBody>
      </p:sp>
    </p:spTree>
    <p:extLst>
      <p:ext uri="{BB962C8B-B14F-4D97-AF65-F5344CB8AC3E}">
        <p14:creationId xmlns:p14="http://schemas.microsoft.com/office/powerpoint/2010/main" xmlns="" val="121592372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a:t>
            </a:r>
            <a:endParaRPr lang="en-US" dirty="0"/>
          </a:p>
        </p:txBody>
      </p:sp>
      <p:sp>
        <p:nvSpPr>
          <p:cNvPr id="3" name="Content Placeholder 2"/>
          <p:cNvSpPr>
            <a:spLocks noGrp="1"/>
          </p:cNvSpPr>
          <p:nvPr>
            <p:ph idx="1"/>
          </p:nvPr>
        </p:nvSpPr>
        <p:spPr/>
        <p:txBody>
          <a:bodyPr/>
          <a:lstStyle/>
          <a:p>
            <a:pPr marL="651510" indent="-514350">
              <a:buFont typeface="+mj-lt"/>
              <a:buAutoNum type="alphaUcPeriod"/>
            </a:pPr>
            <a:r>
              <a:rPr lang="en-US" dirty="0" smtClean="0"/>
              <a:t>Do what is asked of your immediate supervisor</a:t>
            </a:r>
          </a:p>
          <a:p>
            <a:pPr marL="651510" indent="-514350">
              <a:buFont typeface="+mj-lt"/>
              <a:buAutoNum type="alphaUcPeriod"/>
            </a:pPr>
            <a:r>
              <a:rPr lang="en-US" dirty="0" smtClean="0"/>
              <a:t>Report the incident to the compliance department (via compliance hotline or other mechanism)</a:t>
            </a:r>
          </a:p>
          <a:p>
            <a:pPr marL="651510" indent="-514350">
              <a:buFont typeface="+mj-lt"/>
              <a:buAutoNum type="alphaUcPeriod"/>
            </a:pPr>
            <a:r>
              <a:rPr lang="en-US" dirty="0" smtClean="0"/>
              <a:t>Discuss concerns with immediate supervisor</a:t>
            </a:r>
          </a:p>
          <a:p>
            <a:pPr marL="651510" indent="-514350">
              <a:buFont typeface="+mj-lt"/>
              <a:buAutoNum type="alphaUcPeriod"/>
            </a:pPr>
            <a:r>
              <a:rPr lang="en-US" dirty="0" smtClean="0"/>
              <a:t>Contact law enforcement</a:t>
            </a:r>
          </a:p>
          <a:p>
            <a:pPr marL="651510" indent="-514350">
              <a:buFont typeface="+mj-lt"/>
              <a:buAutoNum type="alphaUcPeriod"/>
            </a:pP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51</a:t>
            </a:r>
            <a:endParaRPr lang="en-US" dirty="0"/>
          </a:p>
        </p:txBody>
      </p:sp>
    </p:spTree>
    <p:extLst>
      <p:ext uri="{BB962C8B-B14F-4D97-AF65-F5344CB8AC3E}">
        <p14:creationId xmlns:p14="http://schemas.microsoft.com/office/powerpoint/2010/main" xmlns="" val="261995511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 Answer</a:t>
            </a:r>
            <a:endParaRPr lang="en-US" dirty="0"/>
          </a:p>
        </p:txBody>
      </p:sp>
      <p:sp>
        <p:nvSpPr>
          <p:cNvPr id="3" name="Content Placeholder 2"/>
          <p:cNvSpPr>
            <a:spLocks noGrp="1"/>
          </p:cNvSpPr>
          <p:nvPr>
            <p:ph idx="1"/>
          </p:nvPr>
        </p:nvSpPr>
        <p:spPr/>
        <p:txBody>
          <a:bodyPr>
            <a:normAutofit fontScale="92500" lnSpcReduction="20000"/>
          </a:bodyPr>
          <a:lstStyle/>
          <a:p>
            <a:pPr algn="ctr">
              <a:buNone/>
            </a:pPr>
            <a:r>
              <a:rPr lang="en-US" dirty="0" smtClean="0"/>
              <a:t>Answer:  B</a:t>
            </a:r>
          </a:p>
          <a:p>
            <a:pPr algn="ctr">
              <a:buNone/>
            </a:pPr>
            <a:r>
              <a:rPr lang="en-US" dirty="0" smtClean="0"/>
              <a:t>	Report the incident to the compliance department (via compliance hotline or other mechanism)</a:t>
            </a:r>
          </a:p>
          <a:p>
            <a:pPr algn="ctr">
              <a:buNone/>
            </a:pPr>
            <a:endParaRPr lang="en-US" dirty="0" smtClean="0"/>
          </a:p>
          <a:p>
            <a:pPr algn="ctr">
              <a:buNone/>
            </a:pPr>
            <a:r>
              <a:rPr lang="en-US" dirty="0" smtClean="0"/>
              <a:t>	The compliance department is responsible for investigating and taking appropriate action.   Your sponsor/supervisor may NOT intimidate or take retaliatory action against you for good faith reporting concerning a potential compliance, fraud, waste, or abuse issue.</a:t>
            </a:r>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52</a:t>
            </a:r>
            <a:endParaRPr lang="en-US" dirty="0"/>
          </a:p>
        </p:txBody>
      </p:sp>
    </p:spTree>
    <p:extLst>
      <p:ext uri="{BB962C8B-B14F-4D97-AF65-F5344CB8AC3E}">
        <p14:creationId xmlns:p14="http://schemas.microsoft.com/office/powerpoint/2010/main" xmlns="" val="90877179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3" name="Content Placeholder 2"/>
          <p:cNvSpPr>
            <a:spLocks noGrp="1"/>
          </p:cNvSpPr>
          <p:nvPr>
            <p:ph idx="1"/>
          </p:nvPr>
        </p:nvSpPr>
        <p:spPr/>
        <p:txBody>
          <a:bodyPr>
            <a:normAutofit fontScale="92500" lnSpcReduction="20000"/>
          </a:bodyPr>
          <a:lstStyle/>
          <a:p>
            <a:pPr algn="ctr">
              <a:buNone/>
            </a:pPr>
            <a:r>
              <a:rPr lang="en-US" dirty="0" smtClean="0"/>
              <a:t>	You are in charge of payment of claims submitted from providers.  You notice a certain diagnostic provider (“Doe Diagnostics”) has requested a substantial payment for a large number of members.  Many of these claims are for a certain procedure.  You review the same type of procedure for other diagnostic providers and realize that Doe Diagnostics’ claims far exceed any other provider that you reviewed.</a:t>
            </a:r>
          </a:p>
          <a:p>
            <a:pPr algn="ctr">
              <a:buNone/>
            </a:pPr>
            <a:r>
              <a:rPr lang="en-US" dirty="0" smtClean="0"/>
              <a:t>What do you do?</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53</a:t>
            </a:r>
            <a:endParaRPr lang="en-US" dirty="0"/>
          </a:p>
        </p:txBody>
      </p:sp>
    </p:spTree>
    <p:extLst>
      <p:ext uri="{BB962C8B-B14F-4D97-AF65-F5344CB8AC3E}">
        <p14:creationId xmlns:p14="http://schemas.microsoft.com/office/powerpoint/2010/main" xmlns="" val="7202287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3" name="Content Placeholder 2"/>
          <p:cNvSpPr>
            <a:spLocks noGrp="1"/>
          </p:cNvSpPr>
          <p:nvPr>
            <p:ph idx="1"/>
          </p:nvPr>
        </p:nvSpPr>
        <p:spPr/>
        <p:txBody>
          <a:bodyPr/>
          <a:lstStyle/>
          <a:p>
            <a:pPr marL="651510" indent="-514350">
              <a:buFont typeface="+mj-lt"/>
              <a:buAutoNum type="alphaUcPeriod"/>
            </a:pPr>
            <a:r>
              <a:rPr lang="en-US" dirty="0" smtClean="0"/>
              <a:t>Call Doe Diagnostics and request additional information for the claims</a:t>
            </a:r>
          </a:p>
          <a:p>
            <a:pPr marL="651510" indent="-514350">
              <a:buFont typeface="+mj-lt"/>
              <a:buAutoNum type="alphaUcPeriod"/>
            </a:pPr>
            <a:r>
              <a:rPr lang="en-US" dirty="0" smtClean="0"/>
              <a:t>Consult with your immediate supervisor for next steps</a:t>
            </a:r>
          </a:p>
          <a:p>
            <a:pPr marL="651510" indent="-514350">
              <a:buFont typeface="+mj-lt"/>
              <a:buAutoNum type="alphaUcPeriod"/>
            </a:pPr>
            <a:r>
              <a:rPr lang="en-US" dirty="0" smtClean="0"/>
              <a:t>Contact the compliance department</a:t>
            </a:r>
          </a:p>
          <a:p>
            <a:pPr marL="651510" indent="-514350">
              <a:buFont typeface="+mj-lt"/>
              <a:buAutoNum type="alphaUcPeriod"/>
            </a:pPr>
            <a:r>
              <a:rPr lang="en-US" dirty="0" smtClean="0"/>
              <a:t>Reject the claims</a:t>
            </a:r>
          </a:p>
          <a:p>
            <a:pPr marL="651510" indent="-514350">
              <a:buFont typeface="+mj-lt"/>
              <a:buAutoNum type="alphaUcPeriod"/>
            </a:pPr>
            <a:r>
              <a:rPr lang="en-US" dirty="0" smtClean="0"/>
              <a:t>Pay the claims</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54</a:t>
            </a:r>
            <a:endParaRPr lang="en-US" dirty="0"/>
          </a:p>
        </p:txBody>
      </p:sp>
    </p:spTree>
    <p:extLst>
      <p:ext uri="{BB962C8B-B14F-4D97-AF65-F5344CB8AC3E}">
        <p14:creationId xmlns:p14="http://schemas.microsoft.com/office/powerpoint/2010/main" xmlns="" val="343084393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 3 Answer</a:t>
            </a:r>
            <a:endParaRPr lang="en-US" dirty="0"/>
          </a:p>
        </p:txBody>
      </p:sp>
      <p:sp>
        <p:nvSpPr>
          <p:cNvPr id="3" name="Content Placeholder 2"/>
          <p:cNvSpPr>
            <a:spLocks noGrp="1"/>
          </p:cNvSpPr>
          <p:nvPr>
            <p:ph idx="1"/>
          </p:nvPr>
        </p:nvSpPr>
        <p:spPr/>
        <p:txBody>
          <a:bodyPr>
            <a:normAutofit fontScale="85000" lnSpcReduction="20000"/>
          </a:bodyPr>
          <a:lstStyle/>
          <a:p>
            <a:pPr algn="ctr">
              <a:buNone/>
            </a:pPr>
            <a:r>
              <a:rPr lang="en-US" dirty="0" smtClean="0"/>
              <a:t>Answers B or C</a:t>
            </a:r>
          </a:p>
          <a:p>
            <a:pPr algn="ctr">
              <a:buNone/>
            </a:pPr>
            <a:r>
              <a:rPr lang="en-US" dirty="0" smtClean="0"/>
              <a:t>Consult with your immediate supervisor for next steps </a:t>
            </a:r>
          </a:p>
          <a:p>
            <a:pPr algn="ctr">
              <a:buNone/>
            </a:pPr>
            <a:r>
              <a:rPr lang="en-US" dirty="0" smtClean="0"/>
              <a:t>or </a:t>
            </a:r>
          </a:p>
          <a:p>
            <a:pPr algn="ctr">
              <a:buNone/>
            </a:pPr>
            <a:r>
              <a:rPr lang="en-US" dirty="0" smtClean="0"/>
              <a:t>Contact the compliance department</a:t>
            </a:r>
          </a:p>
          <a:p>
            <a:pPr algn="ctr">
              <a:buNone/>
            </a:pPr>
            <a:endParaRPr lang="en-US" dirty="0" smtClean="0"/>
          </a:p>
          <a:p>
            <a:pPr algn="ctr">
              <a:buNone/>
            </a:pPr>
            <a:r>
              <a:rPr lang="en-US" dirty="0" smtClean="0"/>
              <a:t>	Either of these answers would be acceptable.  You do not want to contact the provider.  This may jeopardize an investigation.  Nor do you want to pay or reject the claims until further discussions with your supervisor or the compliance department have occurred, including whether additional documentation is necessary.</a:t>
            </a:r>
          </a:p>
          <a:p>
            <a:pPr algn="ctr">
              <a:buNone/>
            </a:pPr>
            <a:endParaRPr lang="en-US" dirty="0" smtClean="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55</a:t>
            </a:r>
            <a:endParaRPr lang="en-US" dirty="0"/>
          </a:p>
        </p:txBody>
      </p:sp>
    </p:spTree>
    <p:extLst>
      <p:ext uri="{BB962C8B-B14F-4D97-AF65-F5344CB8AC3E}">
        <p14:creationId xmlns:p14="http://schemas.microsoft.com/office/powerpoint/2010/main" xmlns="" val="31057630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#4</a:t>
            </a:r>
            <a:endParaRPr lang="en-US" dirty="0"/>
          </a:p>
        </p:txBody>
      </p:sp>
      <p:sp>
        <p:nvSpPr>
          <p:cNvPr id="3" name="Content Placeholder 2"/>
          <p:cNvSpPr>
            <a:spLocks noGrp="1"/>
          </p:cNvSpPr>
          <p:nvPr>
            <p:ph idx="1"/>
          </p:nvPr>
        </p:nvSpPr>
        <p:spPr>
          <a:xfrm>
            <a:off x="457200" y="2438400"/>
            <a:ext cx="8229600" cy="2362200"/>
          </a:xfrm>
        </p:spPr>
        <p:txBody>
          <a:bodyPr/>
          <a:lstStyle/>
          <a:p>
            <a:pPr algn="ctr">
              <a:buNone/>
            </a:pPr>
            <a:r>
              <a:rPr lang="en-US" dirty="0" smtClean="0"/>
              <a:t>You are performing a regular inventory of the controlled substances in the pharmacy.  You discover a minor inventory discrepancy. What should you do?</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56</a:t>
            </a:r>
            <a:endParaRPr lang="en-US" dirty="0"/>
          </a:p>
        </p:txBody>
      </p:sp>
    </p:spTree>
    <p:extLst>
      <p:ext uri="{BB962C8B-B14F-4D97-AF65-F5344CB8AC3E}">
        <p14:creationId xmlns:p14="http://schemas.microsoft.com/office/powerpoint/2010/main" xmlns="" val="238156959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#4</a:t>
            </a:r>
            <a:endParaRPr lang="en-US" dirty="0"/>
          </a:p>
        </p:txBody>
      </p:sp>
      <p:sp>
        <p:nvSpPr>
          <p:cNvPr id="3" name="Content Placeholder 2"/>
          <p:cNvSpPr>
            <a:spLocks noGrp="1"/>
          </p:cNvSpPr>
          <p:nvPr>
            <p:ph idx="1"/>
          </p:nvPr>
        </p:nvSpPr>
        <p:spPr/>
        <p:txBody>
          <a:bodyPr/>
          <a:lstStyle/>
          <a:p>
            <a:pPr marL="651510" indent="-514350">
              <a:buFont typeface="+mj-lt"/>
              <a:buAutoNum type="alphaUcPeriod"/>
            </a:pPr>
            <a:r>
              <a:rPr lang="en-US" dirty="0" smtClean="0"/>
              <a:t>Call the local law enforcement</a:t>
            </a:r>
          </a:p>
          <a:p>
            <a:pPr marL="651510" indent="-514350">
              <a:buFont typeface="+mj-lt"/>
              <a:buAutoNum type="alphaUcPeriod"/>
            </a:pPr>
            <a:r>
              <a:rPr lang="en-US" dirty="0" smtClean="0"/>
              <a:t>Perform another review</a:t>
            </a:r>
          </a:p>
          <a:p>
            <a:pPr marL="651510" indent="-514350">
              <a:buFont typeface="+mj-lt"/>
              <a:buAutoNum type="alphaUcPeriod"/>
            </a:pPr>
            <a:r>
              <a:rPr lang="en-US" dirty="0" smtClean="0"/>
              <a:t>Contact your compliance department</a:t>
            </a:r>
          </a:p>
          <a:p>
            <a:pPr marL="651510" indent="-514350">
              <a:buFont typeface="+mj-lt"/>
              <a:buAutoNum type="alphaUcPeriod"/>
            </a:pPr>
            <a:r>
              <a:rPr lang="en-US" dirty="0" smtClean="0"/>
              <a:t>Discuss your concerns with your supervisor</a:t>
            </a:r>
          </a:p>
          <a:p>
            <a:pPr marL="651510" indent="-514350">
              <a:buFont typeface="+mj-lt"/>
              <a:buAutoNum type="alphaUcPeriod"/>
            </a:pPr>
            <a:r>
              <a:rPr lang="en-US" dirty="0" smtClean="0"/>
              <a:t>Follow your pharmacies procedures</a:t>
            </a:r>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57</a:t>
            </a:r>
            <a:endParaRPr lang="en-US" dirty="0"/>
          </a:p>
        </p:txBody>
      </p:sp>
    </p:spTree>
    <p:extLst>
      <p:ext uri="{BB962C8B-B14F-4D97-AF65-F5344CB8AC3E}">
        <p14:creationId xmlns:p14="http://schemas.microsoft.com/office/powerpoint/2010/main" xmlns="" val="4144346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endParaRPr lang="en-US" dirty="0"/>
          </a:p>
        </p:txBody>
      </p:sp>
      <p:sp>
        <p:nvSpPr>
          <p:cNvPr id="4" name="Content Placeholder 3"/>
          <p:cNvSpPr>
            <a:spLocks noGrp="1"/>
          </p:cNvSpPr>
          <p:nvPr>
            <p:ph idx="1"/>
          </p:nvPr>
        </p:nvSpPr>
        <p:spPr/>
        <p:txBody>
          <a:bodyPr anchor="ctr">
            <a:normAutofit fontScale="92500" lnSpcReduction="10000"/>
          </a:bodyPr>
          <a:lstStyle/>
          <a:p>
            <a:pPr>
              <a:buNone/>
            </a:pPr>
            <a:r>
              <a:rPr lang="en-US" sz="2900" dirty="0" smtClean="0"/>
              <a:t>The Social Security Act and CMS regulations and guidance govern the Medicare program, including parts C and D.</a:t>
            </a:r>
          </a:p>
          <a:p>
            <a:pPr lvl="1" algn="just">
              <a:buFont typeface="Arial" pitchFamily="34" charset="0"/>
              <a:buChar char="•"/>
            </a:pPr>
            <a:r>
              <a:rPr lang="en-US" dirty="0" smtClean="0"/>
              <a:t>Part C and Part D sponsors must have an effective compliance program which includes measures to prevent, detect and correct Medicare non-compliance as well as measures to prevent, detect and correct fraud, waste, and abuse.  </a:t>
            </a:r>
          </a:p>
          <a:p>
            <a:pPr lvl="1" algn="just">
              <a:buFont typeface="Arial" pitchFamily="34" charset="0"/>
              <a:buChar char="•"/>
            </a:pPr>
            <a:r>
              <a:rPr lang="en-US" dirty="0" smtClean="0"/>
              <a:t>Sponsors </a:t>
            </a:r>
            <a:r>
              <a:rPr lang="en-US" dirty="0"/>
              <a:t>m</a:t>
            </a:r>
            <a:r>
              <a:rPr lang="en-US" dirty="0" smtClean="0"/>
              <a:t>ust have an effective training for employees, managers and directors, as well as their first tier, downstream, and related entities. (42 C.F.R. §422.503 and 42 C.F.R. §423.504)</a:t>
            </a:r>
            <a:endParaRPr lang="en-US" dirty="0"/>
          </a:p>
        </p:txBody>
      </p:sp>
      <p:sp>
        <p:nvSpPr>
          <p:cNvPr id="5" name="TextBox 4"/>
          <p:cNvSpPr txBox="1"/>
          <p:nvPr/>
        </p:nvSpPr>
        <p:spPr>
          <a:xfrm>
            <a:off x="7924800" y="6324600"/>
            <a:ext cx="641931" cy="369332"/>
          </a:xfrm>
          <a:prstGeom prst="rect">
            <a:avLst/>
          </a:prstGeom>
          <a:noFill/>
        </p:spPr>
        <p:txBody>
          <a:bodyPr wrap="square" rtlCol="0">
            <a:spAutoFit/>
          </a:bodyPr>
          <a:lstStyle/>
          <a:p>
            <a:pPr algn="r"/>
            <a:r>
              <a:rPr lang="en-US" dirty="0" smtClean="0"/>
              <a:t>4</a:t>
            </a:r>
            <a:endParaRPr lang="en-US" dirty="0"/>
          </a:p>
        </p:txBody>
      </p:sp>
    </p:spTree>
    <p:extLst>
      <p:ext uri="{BB962C8B-B14F-4D97-AF65-F5344CB8AC3E}">
        <p14:creationId xmlns:p14="http://schemas.microsoft.com/office/powerpoint/2010/main" xmlns="" val="281677131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#4 Answer</a:t>
            </a:r>
            <a:endParaRPr lang="en-US" dirty="0"/>
          </a:p>
        </p:txBody>
      </p:sp>
      <p:sp>
        <p:nvSpPr>
          <p:cNvPr id="3" name="Content Placeholder 2"/>
          <p:cNvSpPr>
            <a:spLocks noGrp="1"/>
          </p:cNvSpPr>
          <p:nvPr>
            <p:ph idx="1"/>
          </p:nvPr>
        </p:nvSpPr>
        <p:spPr/>
        <p:txBody>
          <a:bodyPr/>
          <a:lstStyle/>
          <a:p>
            <a:pPr algn="ctr">
              <a:buNone/>
            </a:pPr>
            <a:r>
              <a:rPr lang="en-US" dirty="0" smtClean="0"/>
              <a:t>Answer E</a:t>
            </a:r>
          </a:p>
          <a:p>
            <a:pPr algn="ctr">
              <a:buNone/>
            </a:pPr>
            <a:r>
              <a:rPr lang="en-US" dirty="0" smtClean="0"/>
              <a:t>Follow your pharmacies procedures</a:t>
            </a:r>
          </a:p>
          <a:p>
            <a:pPr algn="ctr">
              <a:buNone/>
            </a:pPr>
            <a:endParaRPr lang="en-US" dirty="0" smtClean="0"/>
          </a:p>
          <a:p>
            <a:pPr algn="ctr">
              <a:buNone/>
            </a:pPr>
            <a:r>
              <a:rPr lang="en-US" dirty="0" smtClean="0"/>
              <a:t>Since this is a minor discrepancy in the inventory you are not required to notify the DEA.  You should follow your pharmacies procedures to determine the next steps.</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58</a:t>
            </a:r>
            <a:endParaRPr lang="en-US" dirty="0"/>
          </a:p>
        </p:txBody>
      </p:sp>
    </p:spTree>
    <p:extLst>
      <p:ext uri="{BB962C8B-B14F-4D97-AF65-F5344CB8AC3E}">
        <p14:creationId xmlns:p14="http://schemas.microsoft.com/office/powerpoint/2010/main" xmlns="" val="322744075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cap="small" dirty="0" smtClean="0">
                <a:cs typeface="Times New Roman" pitchFamily="18" charset="0"/>
              </a:rPr>
              <a:t>Congratulations!</a:t>
            </a:r>
            <a:endParaRPr lang="en-US" cap="small" dirty="0">
              <a:cs typeface="Times New Roman" pitchFamily="18" charset="0"/>
            </a:endParaRPr>
          </a:p>
        </p:txBody>
      </p:sp>
      <p:sp>
        <p:nvSpPr>
          <p:cNvPr id="6" name="Text Placeholder 5"/>
          <p:cNvSpPr>
            <a:spLocks noGrp="1"/>
          </p:cNvSpPr>
          <p:nvPr>
            <p:ph type="body" sz="quarter" idx="10"/>
          </p:nvPr>
        </p:nvSpPr>
        <p:spPr>
          <a:xfrm>
            <a:off x="1066800" y="2819400"/>
            <a:ext cx="7010400" cy="1143000"/>
          </a:xfrm>
        </p:spPr>
        <p:txBody>
          <a:bodyPr anchor="ctr">
            <a:normAutofit lnSpcReduction="10000"/>
          </a:bodyPr>
          <a:lstStyle/>
          <a:p>
            <a:pPr algn="ctr"/>
            <a:r>
              <a:rPr lang="en-US" b="0" i="0" dirty="0" smtClean="0">
                <a:latin typeface="+mj-lt"/>
                <a:cs typeface="Times New Roman" pitchFamily="18" charset="0"/>
              </a:rPr>
              <a:t>You have completed the Centers for Medicare &amp; Medicaid Services Parts C &amp; D Fraud, Waste and Abuse Training</a:t>
            </a:r>
            <a:endParaRPr lang="en-US" b="0" i="0" dirty="0">
              <a:latin typeface="+mj-lt"/>
              <a:cs typeface="Times New Roman" pitchFamily="18" charset="0"/>
            </a:endParaRPr>
          </a:p>
        </p:txBody>
      </p:sp>
      <p:sp>
        <p:nvSpPr>
          <p:cNvPr id="7" name="Text Placeholder 6"/>
          <p:cNvSpPr>
            <a:spLocks noGrp="1"/>
          </p:cNvSpPr>
          <p:nvPr>
            <p:ph type="body" sz="quarter" idx="11"/>
          </p:nvPr>
        </p:nvSpPr>
        <p:spPr>
          <a:xfrm>
            <a:off x="838200" y="4191000"/>
            <a:ext cx="7391400" cy="838200"/>
          </a:xfrm>
        </p:spPr>
        <p:txBody>
          <a:bodyPr anchor="ctr"/>
          <a:lstStyle/>
          <a:p>
            <a:pPr algn="ctr"/>
            <a:r>
              <a:rPr lang="en-US" b="0" i="0" dirty="0" smtClean="0">
                <a:latin typeface="+mj-lt"/>
                <a:cs typeface="Times New Roman" pitchFamily="18" charset="0"/>
              </a:rPr>
              <a:t>&lt;TYPE YOUR NAME HERE&gt;</a:t>
            </a:r>
            <a:endParaRPr lang="en-US" b="0" i="0" dirty="0">
              <a:latin typeface="+mj-lt"/>
              <a:cs typeface="Times New Roman" pitchFamily="18" charset="0"/>
            </a:endParaRPr>
          </a:p>
        </p:txBody>
      </p:sp>
      <p:sp>
        <p:nvSpPr>
          <p:cNvPr id="9" name="TextBox 8"/>
          <p:cNvSpPr txBox="1"/>
          <p:nvPr/>
        </p:nvSpPr>
        <p:spPr>
          <a:xfrm>
            <a:off x="1905000" y="5486400"/>
            <a:ext cx="5334000" cy="646331"/>
          </a:xfrm>
          <a:prstGeom prst="rect">
            <a:avLst/>
          </a:prstGeom>
          <a:noFill/>
        </p:spPr>
        <p:txBody>
          <a:bodyPr wrap="square" rtlCol="0" anchor="ctr">
            <a:spAutoFit/>
          </a:bodyPr>
          <a:lstStyle/>
          <a:p>
            <a:pPr algn="ctr"/>
            <a:r>
              <a:rPr lang="en-US" b="1" dirty="0" smtClean="0">
                <a:solidFill>
                  <a:srgbClr val="084A9C"/>
                </a:solidFill>
                <a:latin typeface="+mj-lt"/>
                <a:cs typeface="Times New Roman" pitchFamily="18" charset="0"/>
              </a:rPr>
              <a:t>&lt;Insert Today’s Date&gt;</a:t>
            </a:r>
          </a:p>
          <a:p>
            <a:endParaRPr lang="en-US" dirty="0"/>
          </a:p>
        </p:txBody>
      </p:sp>
    </p:spTree>
    <p:extLst>
      <p:ext uri="{BB962C8B-B14F-4D97-AF65-F5344CB8AC3E}">
        <p14:creationId xmlns:p14="http://schemas.microsoft.com/office/powerpoint/2010/main" xmlns="" val="3257088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I Fit In?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As a person who provides health or administrative services to a Part C or Part D enrollee you are either:</a:t>
            </a:r>
          </a:p>
          <a:p>
            <a:pPr lvl="1">
              <a:buFont typeface="Arial" pitchFamily="34" charset="0"/>
              <a:buChar char="•"/>
            </a:pPr>
            <a:r>
              <a:rPr lang="en-US" dirty="0" smtClean="0"/>
              <a:t>Part C or D Sponsor Employee</a:t>
            </a:r>
          </a:p>
          <a:p>
            <a:pPr lvl="1">
              <a:buFont typeface="Arial" pitchFamily="34" charset="0"/>
              <a:buChar char="•"/>
            </a:pPr>
            <a:r>
              <a:rPr lang="en-US" dirty="0" smtClean="0"/>
              <a:t>First Tier Entity</a:t>
            </a:r>
          </a:p>
          <a:p>
            <a:pPr lvl="2"/>
            <a:r>
              <a:rPr lang="en-US" dirty="0" smtClean="0"/>
              <a:t>Examples:  PBM, a Claims Processing Company, contracted Sales Agent</a:t>
            </a:r>
          </a:p>
          <a:p>
            <a:pPr lvl="1">
              <a:buFont typeface="Arial" pitchFamily="34" charset="0"/>
              <a:buChar char="•"/>
            </a:pPr>
            <a:r>
              <a:rPr lang="en-US" dirty="0" smtClean="0"/>
              <a:t>Downstream Entity</a:t>
            </a:r>
          </a:p>
          <a:p>
            <a:pPr lvl="2"/>
            <a:r>
              <a:rPr lang="en-US" dirty="0" smtClean="0"/>
              <a:t>Example:  Pharmacy</a:t>
            </a:r>
          </a:p>
          <a:p>
            <a:pPr lvl="1">
              <a:buFont typeface="Arial" pitchFamily="34" charset="0"/>
              <a:buChar char="•"/>
            </a:pPr>
            <a:r>
              <a:rPr lang="en-US" dirty="0" smtClean="0"/>
              <a:t>Related Entity</a:t>
            </a:r>
          </a:p>
          <a:p>
            <a:pPr lvl="2"/>
            <a:r>
              <a:rPr lang="en-US" dirty="0" smtClean="0"/>
              <a:t>Example:  Entity that has a common ownership or control of a Part C/D Sponsor</a:t>
            </a: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5</a:t>
            </a:r>
            <a:endParaRPr lang="en-US" dirty="0"/>
          </a:p>
        </p:txBody>
      </p:sp>
    </p:spTree>
    <p:extLst>
      <p:ext uri="{BB962C8B-B14F-4D97-AF65-F5344CB8AC3E}">
        <p14:creationId xmlns:p14="http://schemas.microsoft.com/office/powerpoint/2010/main" xmlns="" val="1872538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9144000" cy="1447800"/>
          </a:xfrm>
        </p:spPr>
        <p:txBody>
          <a:bodyPr>
            <a:noAutofit/>
          </a:bodyPr>
          <a:lstStyle/>
          <a:p>
            <a:r>
              <a:rPr lang="en-US" sz="2400" dirty="0" smtClean="0">
                <a:solidFill>
                  <a:srgbClr val="FFC000"/>
                </a:solidFill>
              </a:rPr>
              <a:t/>
            </a:r>
            <a:br>
              <a:rPr lang="en-US" sz="2400" dirty="0" smtClean="0">
                <a:solidFill>
                  <a:srgbClr val="FFC000"/>
                </a:solidFill>
              </a:rPr>
            </a:br>
            <a:r>
              <a:rPr lang="en-US" dirty="0" smtClean="0"/>
              <a:t>What are my responsibilities?</a:t>
            </a:r>
            <a:r>
              <a:rPr lang="en-US" sz="2400" dirty="0" smtClean="0">
                <a:solidFill>
                  <a:srgbClr val="FFC000"/>
                </a:solidFill>
              </a:rPr>
              <a:t/>
            </a:r>
            <a:br>
              <a:rPr lang="en-US" sz="2400" dirty="0" smtClean="0">
                <a:solidFill>
                  <a:srgbClr val="FFC000"/>
                </a:solidFill>
              </a:rPr>
            </a:br>
            <a:endParaRPr lang="en-US" sz="2400" dirty="0">
              <a:solidFill>
                <a:srgbClr val="FFC000"/>
              </a:solidFill>
            </a:endParaRPr>
          </a:p>
        </p:txBody>
      </p:sp>
      <p:sp>
        <p:nvSpPr>
          <p:cNvPr id="7" name="Content Placeholder 6"/>
          <p:cNvSpPr>
            <a:spLocks noGrp="1"/>
          </p:cNvSpPr>
          <p:nvPr>
            <p:ph idx="1"/>
          </p:nvPr>
        </p:nvSpPr>
        <p:spPr/>
        <p:txBody>
          <a:bodyPr>
            <a:normAutofit fontScale="85000" lnSpcReduction="20000"/>
          </a:bodyPr>
          <a:lstStyle/>
          <a:p>
            <a:pPr>
              <a:buNone/>
            </a:pPr>
            <a:r>
              <a:rPr lang="en-US" dirty="0" smtClean="0">
                <a:latin typeface="Times New Roman" pitchFamily="18" charset="0"/>
                <a:cs typeface="Times New Roman" pitchFamily="18" charset="0"/>
              </a:rPr>
              <a:t>	You are a vital part of the effort to prevent, detect, and report Medicare non-compliance as well as possible fraud, waste, and abuse.  </a:t>
            </a:r>
          </a:p>
          <a:p>
            <a:pPr lvl="1">
              <a:buFont typeface="Arial" pitchFamily="34" charset="0"/>
              <a:buChar char="•"/>
            </a:pPr>
            <a:r>
              <a:rPr lang="en-US" b="1" u="sng" dirty="0" smtClean="0"/>
              <a:t>FIRST</a:t>
            </a:r>
            <a:r>
              <a:rPr lang="en-US" dirty="0" smtClean="0"/>
              <a:t> you are required to comply with all applicable statutory, regulatory, and other Part C or Part D requirements, including adopting and implementing an effective compliance program.</a:t>
            </a:r>
          </a:p>
          <a:p>
            <a:pPr lvl="1">
              <a:buFont typeface="Arial" pitchFamily="34" charset="0"/>
              <a:buChar char="•"/>
            </a:pPr>
            <a:r>
              <a:rPr lang="en-US" b="1" u="sng" dirty="0" smtClean="0"/>
              <a:t>SECOND</a:t>
            </a:r>
            <a:r>
              <a:rPr lang="en-US" dirty="0" smtClean="0"/>
              <a:t> you have a duty to the Medicare Program to report any violations of laws that you may be aware of. </a:t>
            </a:r>
          </a:p>
          <a:p>
            <a:pPr lvl="1">
              <a:buFont typeface="Arial" pitchFamily="34" charset="0"/>
              <a:buChar char="•"/>
            </a:pPr>
            <a:r>
              <a:rPr lang="en-US" b="1" u="sng" dirty="0" smtClean="0"/>
              <a:t>THIRD</a:t>
            </a:r>
            <a:r>
              <a:rPr lang="en-US" u="sng" dirty="0" smtClean="0"/>
              <a:t> </a:t>
            </a:r>
            <a:r>
              <a:rPr lang="en-US" dirty="0" smtClean="0"/>
              <a:t>you have a duty to follow your organization’s Code of Conduct that articulates your and your organization’s commitment to standards of conduct and ethical rules of behavior.  </a:t>
            </a:r>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6</a:t>
            </a:r>
            <a:endParaRPr lang="en-US" dirty="0"/>
          </a:p>
        </p:txBody>
      </p:sp>
    </p:spTree>
    <p:extLst>
      <p:ext uri="{BB962C8B-B14F-4D97-AF65-F5344CB8AC3E}">
        <p14:creationId xmlns:p14="http://schemas.microsoft.com/office/powerpoint/2010/main" xmlns="" val="2554028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 Effective Compliance </a:t>
            </a:r>
            <a:r>
              <a:rPr lang="en-US" sz="4000" dirty="0" smtClean="0"/>
              <a:t>Program</a:t>
            </a:r>
            <a:endParaRPr lang="en-US" sz="4000" dirty="0"/>
          </a:p>
        </p:txBody>
      </p:sp>
      <p:sp>
        <p:nvSpPr>
          <p:cNvPr id="3" name="Content Placeholder 2"/>
          <p:cNvSpPr>
            <a:spLocks noGrp="1"/>
          </p:cNvSpPr>
          <p:nvPr>
            <p:ph idx="1"/>
          </p:nvPr>
        </p:nvSpPr>
        <p:spPr/>
        <p:txBody>
          <a:bodyPr/>
          <a:lstStyle/>
          <a:p>
            <a:r>
              <a:rPr lang="en-US" dirty="0" smtClean="0"/>
              <a:t>Is essential to prevent, detect, and correct Medicare non-compliance as well as fraud, waste and abuse.</a:t>
            </a:r>
          </a:p>
          <a:p>
            <a:endParaRPr lang="en-US" dirty="0" smtClean="0"/>
          </a:p>
          <a:p>
            <a:r>
              <a:rPr lang="en-US" dirty="0" smtClean="0"/>
              <a:t>Must, at a minimum, include the 7 core compliance program requirements. (42 C.F.R. §422.503 and 42 C.F.R. §423.504)</a:t>
            </a:r>
          </a:p>
          <a:p>
            <a:pPr>
              <a:buClr>
                <a:srgbClr val="002060"/>
              </a:buClr>
              <a:buFont typeface="Calibri" pitchFamily="34" charset="0"/>
              <a:buChar char="—"/>
            </a:pPr>
            <a:endParaRPr lang="en-US" dirty="0"/>
          </a:p>
        </p:txBody>
      </p:sp>
      <p:sp>
        <p:nvSpPr>
          <p:cNvPr id="4" name="TextBox 3"/>
          <p:cNvSpPr txBox="1"/>
          <p:nvPr/>
        </p:nvSpPr>
        <p:spPr>
          <a:xfrm>
            <a:off x="7924800" y="6324600"/>
            <a:ext cx="641931" cy="369332"/>
          </a:xfrm>
          <a:prstGeom prst="rect">
            <a:avLst/>
          </a:prstGeom>
          <a:noFill/>
        </p:spPr>
        <p:txBody>
          <a:bodyPr wrap="square" rtlCol="0">
            <a:spAutoFit/>
          </a:bodyPr>
          <a:lstStyle/>
          <a:p>
            <a:pPr algn="r"/>
            <a:r>
              <a:rPr lang="en-US" dirty="0" smtClean="0"/>
              <a:t>7</a:t>
            </a:r>
            <a:endParaRPr lang="en-US" dirty="0"/>
          </a:p>
        </p:txBody>
      </p:sp>
    </p:spTree>
    <p:extLst>
      <p:ext uri="{BB962C8B-B14F-4D97-AF65-F5344CB8AC3E}">
        <p14:creationId xmlns:p14="http://schemas.microsoft.com/office/powerpoint/2010/main" xmlns="" val="1160879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1899</Words>
  <Application>Microsoft Office PowerPoint</Application>
  <PresentationFormat>On-screen Show (4:3)</PresentationFormat>
  <Paragraphs>307</Paragraphs>
  <Slides>61</Slides>
  <Notes>2</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Office Theme</vt:lpstr>
      <vt:lpstr>Medicare Parts C &amp; D Fraud, Waste, and Abuse Training</vt:lpstr>
      <vt:lpstr> Part 1: Medicare Parts C and D  Fraud, Waste, and Abuse Training</vt:lpstr>
      <vt:lpstr>FWA Training Exception - Notice</vt:lpstr>
      <vt:lpstr>Why Do I Need Training?</vt:lpstr>
      <vt:lpstr>Objectives</vt:lpstr>
      <vt:lpstr>Requirements</vt:lpstr>
      <vt:lpstr>Where Do I Fit In?</vt:lpstr>
      <vt:lpstr> What are my responsibilities? </vt:lpstr>
      <vt:lpstr>An Effective Compliance Program</vt:lpstr>
      <vt:lpstr>Slide 10</vt:lpstr>
      <vt:lpstr>How Do I Prevent Fraud, Waste, and Abuse?</vt:lpstr>
      <vt:lpstr>Policies and Procedures</vt:lpstr>
      <vt:lpstr>Slide 13</vt:lpstr>
      <vt:lpstr>Understanding Fraud, Waste and Abuse</vt:lpstr>
      <vt:lpstr>Criminal FRAUD</vt:lpstr>
      <vt:lpstr>What Does That Mean?</vt:lpstr>
      <vt:lpstr>Waste and Abuse</vt:lpstr>
      <vt:lpstr>Differences Between Fraud, Waste, and Abuse</vt:lpstr>
      <vt:lpstr>Report Fraud, Waste, and Abuse</vt:lpstr>
      <vt:lpstr>Indicators of Potential Fraud, Waste, and Abuse</vt:lpstr>
      <vt:lpstr>Indicators of Potential Fraud, Waste, and Abuse</vt:lpstr>
      <vt:lpstr>Key Indicators: Potential Beneficiary Issues</vt:lpstr>
      <vt:lpstr>Key Indicators: Potential Provider Issues</vt:lpstr>
      <vt:lpstr>Key Indicators: Potential Provider Issues</vt:lpstr>
      <vt:lpstr>Key Indicators: Potential Pharmacy Issues</vt:lpstr>
      <vt:lpstr>Key Indicators: Potential Pharmacy Issues</vt:lpstr>
      <vt:lpstr>Key Indicators: Potential Wholesaler Issues</vt:lpstr>
      <vt:lpstr>Key Indicators: Potential Manufacturer Issues</vt:lpstr>
      <vt:lpstr>Key Indicators: Potential Sponsor Issues</vt:lpstr>
      <vt:lpstr>How Do I Report Fraud, Waste, or Abuse?</vt:lpstr>
      <vt:lpstr>Reporting Fraud, Waste, and Abuse</vt:lpstr>
      <vt:lpstr>Reporting Fraud, Waste, and Abuse</vt:lpstr>
      <vt:lpstr>Slide 33</vt:lpstr>
      <vt:lpstr>Correction</vt:lpstr>
      <vt:lpstr>How Do I Correct Issues?</vt:lpstr>
      <vt:lpstr>Slide 36</vt:lpstr>
      <vt:lpstr>Laws</vt:lpstr>
      <vt:lpstr>Civil Fraud Civil False Claims Act</vt:lpstr>
      <vt:lpstr>Civil False Claims Act Damages and Penalties</vt:lpstr>
      <vt:lpstr>Criminal Fraud Penalties</vt:lpstr>
      <vt:lpstr>Anti-Kickback Statute</vt:lpstr>
      <vt:lpstr>Anti-Kickback Statute Penalties</vt:lpstr>
      <vt:lpstr>Stark  Statute (Physician Self-Referral Law)</vt:lpstr>
      <vt:lpstr>Stark Statute Damages and Penalties</vt:lpstr>
      <vt:lpstr>Exclusion</vt:lpstr>
      <vt:lpstr>HIPAA</vt:lpstr>
      <vt:lpstr>Slide 47</vt:lpstr>
      <vt:lpstr>Consequences of Committing Fraud, Waste, or Abuse</vt:lpstr>
      <vt:lpstr>Scenario #1</vt:lpstr>
      <vt:lpstr>Scenario #1</vt:lpstr>
      <vt:lpstr>Scenario #1 Answer</vt:lpstr>
      <vt:lpstr>Scenario #2</vt:lpstr>
      <vt:lpstr>Scenario #2</vt:lpstr>
      <vt:lpstr>Scenario #2 Answer</vt:lpstr>
      <vt:lpstr>Scenario #3</vt:lpstr>
      <vt:lpstr>Scenario #3</vt:lpstr>
      <vt:lpstr>Scenario # 3 Answer</vt:lpstr>
      <vt:lpstr>Scenario #4</vt:lpstr>
      <vt:lpstr>Scenario #4</vt:lpstr>
      <vt:lpstr>Scenario #4 Answer</vt:lpstr>
      <vt:lpstr>Congratulations!</vt:lpstr>
    </vt:vector>
  </TitlesOfParts>
  <Company>Renown Heath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Medicare Parts C &amp; D Fraud, Waste, and Abuse Training and General Compliance Training</dc:title>
  <dc:creator>Renown Heath</dc:creator>
  <cp:lastModifiedBy>Renown Heath</cp:lastModifiedBy>
  <cp:revision>2</cp:revision>
  <dcterms:created xsi:type="dcterms:W3CDTF">2013-03-06T18:17:07Z</dcterms:created>
  <dcterms:modified xsi:type="dcterms:W3CDTF">2013-03-06T18:21:56Z</dcterms:modified>
</cp:coreProperties>
</file>